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3"/>
  </p:notesMasterIdLst>
  <p:handoutMasterIdLst>
    <p:handoutMasterId r:id="rId44"/>
  </p:handoutMasterIdLst>
  <p:sldIdLst>
    <p:sldId id="256" r:id="rId2"/>
    <p:sldId id="296" r:id="rId3"/>
    <p:sldId id="264" r:id="rId4"/>
    <p:sldId id="290" r:id="rId5"/>
    <p:sldId id="313" r:id="rId6"/>
    <p:sldId id="274" r:id="rId7"/>
    <p:sldId id="303" r:id="rId8"/>
    <p:sldId id="268" r:id="rId9"/>
    <p:sldId id="308" r:id="rId10"/>
    <p:sldId id="269" r:id="rId11"/>
    <p:sldId id="272" r:id="rId12"/>
    <p:sldId id="265" r:id="rId13"/>
    <p:sldId id="275" r:id="rId14"/>
    <p:sldId id="276" r:id="rId15"/>
    <p:sldId id="277" r:id="rId16"/>
    <p:sldId id="278" r:id="rId17"/>
    <p:sldId id="282" r:id="rId18"/>
    <p:sldId id="283" r:id="rId19"/>
    <p:sldId id="284" r:id="rId20"/>
    <p:sldId id="285" r:id="rId21"/>
    <p:sldId id="288" r:id="rId22"/>
    <p:sldId id="312" r:id="rId23"/>
    <p:sldId id="299" r:id="rId24"/>
    <p:sldId id="343" r:id="rId25"/>
    <p:sldId id="301" r:id="rId26"/>
    <p:sldId id="311" r:id="rId27"/>
    <p:sldId id="355" r:id="rId28"/>
    <p:sldId id="292" r:id="rId29"/>
    <p:sldId id="293" r:id="rId30"/>
    <p:sldId id="315" r:id="rId31"/>
    <p:sldId id="316" r:id="rId32"/>
    <p:sldId id="345" r:id="rId33"/>
    <p:sldId id="346" r:id="rId34"/>
    <p:sldId id="347" r:id="rId35"/>
    <p:sldId id="350" r:id="rId36"/>
    <p:sldId id="351" r:id="rId37"/>
    <p:sldId id="349" r:id="rId38"/>
    <p:sldId id="352" r:id="rId39"/>
    <p:sldId id="353" r:id="rId40"/>
    <p:sldId id="354" r:id="rId41"/>
    <p:sldId id="348" r:id="rId42"/>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Cambria Math" panose="02040503050406030204" pitchFamily="18" charset="0"/>
      <p:regular r:id="rId49"/>
    </p:embeddedFont>
    <p:embeddedFont>
      <p:font typeface="Roboto" panose="02000000000000000000" pitchFamily="2" charset="0"/>
      <p:regular r:id="rId50"/>
      <p:bold r:id="rId51"/>
      <p:italic r:id="rId52"/>
      <p:boldItalic r:id="rId53"/>
    </p:embeddedFont>
  </p:embeddedFontLst>
  <p:custDataLst>
    <p:tags r:id="rId5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54" autoAdjust="0"/>
  </p:normalViewPr>
  <p:slideViewPr>
    <p:cSldViewPr snapToGrid="0">
      <p:cViewPr varScale="1">
        <p:scale>
          <a:sx n="45" d="100"/>
          <a:sy n="45" d="100"/>
        </p:scale>
        <p:origin x="1200" y="48"/>
      </p:cViewPr>
      <p:guideLst>
        <p:guide orient="horz" pos="1620"/>
        <p:guide pos="2880"/>
      </p:guideLst>
    </p:cSldViewPr>
  </p:slid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48" d="100"/>
          <a:sy n="48" d="100"/>
        </p:scale>
        <p:origin x="268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ABF272-EDFB-406E-AB7B-1252F2A5D3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E6E87E48-A378-46BD-A28E-44368CE5A4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4AF1B3-D6CB-45CD-A97E-1CD65B8482FB}" type="datetimeFigureOut">
              <a:rPr lang="en-SG" smtClean="0"/>
              <a:t>5/4/2023</a:t>
            </a:fld>
            <a:endParaRPr lang="en-SG"/>
          </a:p>
        </p:txBody>
      </p:sp>
      <p:sp>
        <p:nvSpPr>
          <p:cNvPr id="4" name="Footer Placeholder 3">
            <a:extLst>
              <a:ext uri="{FF2B5EF4-FFF2-40B4-BE49-F238E27FC236}">
                <a16:creationId xmlns:a16="http://schemas.microsoft.com/office/drawing/2014/main" id="{A365192D-D7C8-44F5-9356-0951875D8B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E2EBAAEB-F5CE-4E1B-B87C-9217E8078E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30A7B3-F321-4A76-9509-C707CC2137FA}" type="slidenum">
              <a:rPr lang="en-SG" smtClean="0"/>
              <a:t>‹#›</a:t>
            </a:fld>
            <a:endParaRPr lang="en-SG"/>
          </a:p>
        </p:txBody>
      </p:sp>
    </p:spTree>
    <p:extLst>
      <p:ext uri="{BB962C8B-B14F-4D97-AF65-F5344CB8AC3E}">
        <p14:creationId xmlns:p14="http://schemas.microsoft.com/office/powerpoint/2010/main" val="27409165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in="-163" max="1080" units="cm"/>
          <inkml:channel name="T" type="integer" max="2.14748E9" units="dev"/>
        </inkml:traceFormat>
        <inkml:channelProperties>
          <inkml:channelProperty channel="X" name="resolution" value="64.21405" units="1/cm"/>
          <inkml:channelProperty channel="Y" name="resolution" value="36.99405" units="1/cm"/>
          <inkml:channelProperty channel="T" name="resolution" value="1" units="1/dev"/>
        </inkml:channelProperties>
      </inkml:inkSource>
      <inkml:timestamp xml:id="ts0" timeString="2021-12-17T10:57:54.547"/>
    </inkml:context>
    <inkml:brush xml:id="br0">
      <inkml:brushProperty name="width" value="0.05292" units="cm"/>
      <inkml:brushProperty name="height" value="0.05292" units="cm"/>
      <inkml:brushProperty name="color" value="#FF0000"/>
    </inkml:brush>
  </inkml:definitions>
  <inkml:trace contextRef="#ctx0" brushRef="#br0">3161 11983 0,'22'22'31,"0"0"-15,22 44-16,0 44 15,0-44-15,0-22 16,-22 43-16,0-43 16,44 0-16,-45 22 15,1-22-15,0 0 16,0 0-16,0 0 16,0-44-1</inkml:trace>
  <inkml:trace contextRef="#ctx0" brushRef="#br0" timeOffset="403.41">3754 12005 0,'0'66'31,"0"22"-15,0 22-16,-66-1 15,44-21-15,0 22 16,-44 44-16,44-23 15,0 67-15,-21-67 16,21-21-16,0 0 16,22-22-16,0-44 15,0-22-15,22-44 78,0-22-78,21 0 16</inkml:trace>
  <inkml:trace contextRef="#ctx0" brushRef="#br0" timeOffset="758.28">4083 12378 0,'22'0'47,"22"0"-47,22 0 15,22 0-15,-66 0 16,22 0-16,0 22 16,-22-22-1</inkml:trace>
  <inkml:trace contextRef="#ctx0" brushRef="#br0" timeOffset="1105.81">4061 12576 0,'44'0'16,"22"0"-16,22 22 15,-22-22-15,0 22 16,21 0-16,-43-22 16,-22 0-16,0 0 15,0 0 1</inkml:trace>
  <inkml:trace contextRef="#ctx0" brushRef="#br0" timeOffset="1477.15">4917 12159 0,'22'0'31,"22"0"-31,-22 22 16,44 44-16,-22 0 15,-22-22-15,66 43 16,-44 23-16,-22-44 15,44 44-15,-23-45 16,1-21-16,-22-22 16,0 0-16</inkml:trace>
  <inkml:trace contextRef="#ctx0" brushRef="#br0" timeOffset="1846.24">5620 12005 0,'-22'0'15,"0"44"-15,-22 0 16,22 0-16,-66 88 16,66-44-16,-21-45 15,21 23-15,0-22 16,-22 22-16,0 22 15,-22-22-15,22 21 16,-22-21-16,0 0 16,44-22-16,22-22 15,-22-22-15</inkml:trace>
</inkml:ink>
</file>

<file path=ppt/ink/ink2.xml><?xml version="1.0" encoding="utf-8"?>
<inkml:ink xmlns:inkml="http://www.w3.org/2003/InkML">
  <inkml:definitions>
    <inkml:context xml:id="ctx0">
      <inkml:inkSource xml:id="inkSrc0">
        <inkml:traceFormat>
          <inkml:channel name="X" type="integer" max="3840" units="cm"/>
          <inkml:channel name="Y" type="integer" min="-163" max="1080" units="cm"/>
          <inkml:channel name="T" type="integer" max="2.14748E9" units="dev"/>
        </inkml:traceFormat>
        <inkml:channelProperties>
          <inkml:channelProperty channel="X" name="resolution" value="64.21405" units="1/cm"/>
          <inkml:channelProperty channel="Y" name="resolution" value="36.99405" units="1/cm"/>
          <inkml:channelProperty channel="T" name="resolution" value="1" units="1/dev"/>
        </inkml:channelProperties>
      </inkml:inkSource>
      <inkml:timestamp xml:id="ts0" timeString="2021-12-17T10:59:26.080"/>
    </inkml:context>
    <inkml:brush xml:id="br0">
      <inkml:brushProperty name="width" value="0.05292" units="cm"/>
      <inkml:brushProperty name="height" value="0.05292" units="cm"/>
      <inkml:brushProperty name="color" value="#FF0000"/>
    </inkml:brush>
  </inkml:definitions>
  <inkml:trace contextRef="#ctx0" brushRef="#br0">17541 9086 0,'22'0'125,"0"0"-109,21 0-1,1 0 1,22 0-16,-22 0 16,0 0-16,0 0 15,0 0-15,0 0 16,0 0-16,-22-22 16,43 22-16,-21 0 15,0-21-15,0 21 16,0 0-16,0-22 15,22 22-15,-22 0 16,-22 0-16,0 0 16,0 0-1,0 0 1,21 0-16,23 0 16,0 0-16,-22 0 15,88 0-15,-22 0 16,-45 0-16,-21 0 15,-22 0-15,0 0 47,0 0 16,0 0-32</inkml:trace>
  <inkml:trace contextRef="#ctx0" brushRef="#br0" timeOffset="830.44">19912 8604 0,'22'0'94,"0"0"-79,21 22-15,1-22 16,0 0-16,44 0 15,0 0-15,-22 0 16,-44 21-16</inkml:trace>
  <inkml:trace contextRef="#ctx0" brushRef="#br0" timeOffset="1214.82">20175 8362 0,'0'22'31,"22"66"-31,0-22 16,-22 0-16,22-23 15,-22-21-15,0 22 16,0 22-16,0-22 16,0-22-16,0 22 15,0-22 1</inkml:trace>
  <inkml:trace contextRef="#ctx0" brushRef="#br0" timeOffset="1730.85">20417 8406 0,'43'0'32,"1"44"-17,-22 22-15,0 22 16,22-23-16,-22-21 15,-22 0-15,22 0 16,0-22-16,-22 0 16,22-22 62,44-88-78,22-65 15,-23 43-15,-21 44 16,-22 0-16</inkml:trace>
  <inkml:trace contextRef="#ctx0" brushRef="#br0" timeOffset="2471.92">20987 8713 0,'22'0'32,"0"0"-17,22 0-15,0 22 16,22-22-16,22 0 16,-22 0-16,21 0 15,-43 0-15,-22 0 16,0-22-1,0-22-15,0-21 16,0 21-16,0 0 16,-22 0-16,0 22 15,0 0 32,-22 22-16,-22 0-31,0 0 16,22 0-16,0 0 16,-22 0-16,22 0 15,22 22 1,-43 0-16,21-22 31,22 22-31,-22 0 0,22 0 16,0 0-16,0 65 15,0-43-15,0 0 16,0 22-16,0 0 16,22-22-1,-22 0-15,22 0 0,0-22 16,-1 21-16,23 1 16,-22-22-16,0 22 15,0-44-15,-22 22 16,22-22-16,0 0 47,0 0-32,0 0-15,0 0 16,0 0-16,0 0 16</inkml:trace>
  <inkml:trace contextRef="#ctx0" brushRef="#br0" timeOffset="6186.74">18704 5048 0,'22'0'109,"22"0"-109,0-22 16,0 22-16,0 0 15,0 0-15,-22 0 16,0 0-16</inkml:trace>
  <inkml:trace contextRef="#ctx0" brushRef="#br0" timeOffset="7010.26">18946 4960 0,'-22'0'46,"-22"0"17,0 0-47,22 0-1,0 0-15,0 0 16,0 22-16,0-22 15,-22 22 17,44 0-17,-22 0-15,22 0 32,0 0 46,0 0-78,0 0 31,22-22 0,-22 22-15,22 0-1,22 0-15,-22 0 16,0-22 0</inkml:trace>
  <inkml:trace contextRef="#ctx0" brushRef="#br0" timeOffset="52344.38">15697 5487 0,'43'0'125,"23"0"-125,22 0 16,0-22-16,44 22 16,-23 0-16,-21 0 15,-22 0 1,88-44-16,-22 44 0,-45 0 16,45 0-16,22 0 15,65 0-15,1 0 16,-89 0-16,45 0 15,-88 0-15,88 0 16,43 0 0,-153 0-16,-22 0 0,44 0 15,-44 0-15,21 0 16,1 0-16,-22 22 16,44-22-16,0 0 15,-22 0 1,0 0-16,43 0 15,-21 0-15,22 0 0,-88 0 16,88 0-16,-66 0 16,-23 0-16,-21-44 140,0 22-140,0 0 16,0-21-16,0-1 16,0-22-1,0-22 1,0-44-16,0 1 0,-43 21 15,43 22 1,0-22-16,0 45 0,-22-1 16,22 44-16,0-44 15,0 0-15,0 22 16,-22 0 0,22-22-16,0 1 15,0-23-15,0 22 0,0 22 16,0 22-1,-22 22 32,22-22-15,-22 22 46,-22 0-78,0 0 15,0 0 1,0 0-16,-44 0 16,-21 0-16,43 0 15,-66 0-15,-44 0 16,45 0-16,-23 0 0,66-22 15,-22 22-15,23 0 16,21 0 0,-22 0-16,22 0 15,0 0-15,0 0 16,0 0-16,-43 0 16,-23 0-16,88 0 0,-44 0 15,-65 22 1,65-22-16,22 0 15,-44 0-15,44 0 16,22 0-16,-21 0 16,21 0-16,-22 0 0,-44 0 15,44 0 1,22 0-16,-22 0 0,-43 0 16,21 22-1,44-22-15,-22 0 16,0 0-16,-22 0 15,22 0-15,1 0 16,21 0-16,22 0 16,0 0-16,0 0 15,0 0 32,0 0-47,0 0 0,0 0 16,0 0-1,0 0-15,0 0 16,0 0 47,22 22-48,-22 0 1,0 0-16,0 0 15,0 22-15,0-22 16,0 0 0,22 0-1,-21 0-15,21 0 16,0-1-16,0 1 16,0 0-1,0 0-15,0 0 16,0 0-16,-22 0 15,22 0-15,0 66 16,0-22-16,0-22 16,0 21-16,0-21 15,0-22-15,0 22 16,22-44-16,-22 44 0,0-22 16,21 22-1,1 0-15,-22 22 16,22 0-16,-22 21 15,22-21-15,0 44 16,-22-88-16,0 66 0,0-23 16,0-21-1,0 22-15,22-44 16,-22 0-16,0 0 16,22-22 359,0 0-360,22 0 48,-22 0-63,22 0 15,44 0-15,-22 0 16,-44 0-16</inkml:trace>
</inkml:ink>
</file>

<file path=ppt/ink/ink3.xml><?xml version="1.0" encoding="utf-8"?>
<inkml:ink xmlns:inkml="http://www.w3.org/2003/InkML">
  <inkml:definitions>
    <inkml:context xml:id="ctx0">
      <inkml:inkSource xml:id="inkSrc0">
        <inkml:traceFormat>
          <inkml:channel name="X" type="integer" max="3840" units="cm"/>
          <inkml:channel name="Y" type="integer" min="-163" max="1080" units="cm"/>
          <inkml:channel name="T" type="integer" max="2.14748E9" units="dev"/>
        </inkml:traceFormat>
        <inkml:channelProperties>
          <inkml:channelProperty channel="X" name="resolution" value="64.21405" units="1/cm"/>
          <inkml:channelProperty channel="Y" name="resolution" value="36.99405" units="1/cm"/>
          <inkml:channelProperty channel="T" name="resolution" value="1" units="1/dev"/>
        </inkml:channelProperties>
      </inkml:inkSource>
      <inkml:timestamp xml:id="ts0" timeString="2021-12-17T11:00:47.385"/>
    </inkml:context>
    <inkml:brush xml:id="br0">
      <inkml:brushProperty name="width" value="0.05292" units="cm"/>
      <inkml:brushProperty name="height" value="0.05292" units="cm"/>
      <inkml:brushProperty name="color" value="#FF0000"/>
    </inkml:brush>
  </inkml:definitions>
  <inkml:trace contextRef="#ctx0" brushRef="#br0">17980 5750 0,'22'-21'125,"22"21"-125,21 0 15,1 0-15,22-22 16,0 22-16,22 0 16,-23-22-16,-43 22 15,22 0-15,0 0 16,-22 0-16,0 0 15,-22 0 1,0 0 15,0 0-15,44 0-16,-22 0 16,21 0-16,1 0 15,0 0-15,22 0 16,-66 0-16,22 0 15,-22 0-15,0 0 16,0 0-16,0 0 16</inkml:trace>
  <inkml:trace contextRef="#ctx0" brushRef="#br0" timeOffset="5305.2">19297 9679 0,'0'22'125,"22"22"-109,-22-22-16,0 22 16,0-22-16,0 0 15,0 21-15,0-21 31,0 0-31,0 0 16,0 0-16,0 0 16,22-22-1,-22 22 63</inkml:trace>
  <inkml:trace contextRef="#ctx0" brushRef="#br0" timeOffset="5828.35">19341 10315 0,'22'22'63,"0"0"-48,0 0-15,0-22 16,-22 22-16,22 0 16,0 22-16,-22-22 15,0 22-15,0-22 16,0 0-16,0 0 16,0 0-1</inkml:trace>
  <inkml:trace contextRef="#ctx0" brushRef="#br0" timeOffset="8595.2">19231 7484 0,'-22'0'125,"22"-22"-109,-22 0-1,22 0 1,-22 22 15,22 22 110,0 0-126,0 0 1,22-22 0,-22 22-1,22-22-15,-22-22 78,-22 0-78,22 0 16,0 0 0,-22 22-1,22-22-15,-22 22 31,22-21 1</inkml:trace>
  <inkml:trace contextRef="#ctx0" brushRef="#br0" timeOffset="21635.18">4259 9811 0,'0'-22'15,"88"22"48,0 0-63,21 0 16,-21 0-16,88 0 15,-45 0-15,1 0 16,-22 0-16,22 0 15,-45 0-15,-21 0 16,44 0-16,-44 0 16,-22 0-16,0 0 15,0 0-15,-44 22 16,22-22-16,0 0 16,0 0-16,-1 0 15,1 22 1,0-22-16,0 0 15,0 0-15,0 0 32</inkml:trace>
  <inkml:trace contextRef="#ctx0" brushRef="#br0" timeOffset="23144.98">17826 5750 0,'0'-21'0,"22"21"109,0 0-109,22 0 0,88 0 16,-45 0-16,89 0 16,-88 43-16,197-21 15,-65-22-15,-132 22 16,65-22-16,-109 22 15,-22-22 48,0 0-47,22 0-16,-22 0 15,0 0 1,0 0 15,0 0-15,22 0-16,-22 0 15,0 0-15,21 0 16</inkml:trace>
</inkml:ink>
</file>

<file path=ppt/ink/ink4.xml><?xml version="1.0" encoding="utf-8"?>
<inkml:ink xmlns:inkml="http://www.w3.org/2003/InkML">
  <inkml:definitions>
    <inkml:context xml:id="ctx0">
      <inkml:inkSource xml:id="inkSrc0">
        <inkml:traceFormat>
          <inkml:channel name="X" type="integer" max="3840" units="cm"/>
          <inkml:channel name="Y" type="integer" min="-163" max="1080" units="cm"/>
          <inkml:channel name="T" type="integer" max="2.14748E9" units="dev"/>
        </inkml:traceFormat>
        <inkml:channelProperties>
          <inkml:channelProperty channel="X" name="resolution" value="64.21405" units="1/cm"/>
          <inkml:channelProperty channel="Y" name="resolution" value="36.99405" units="1/cm"/>
          <inkml:channelProperty channel="T" name="resolution" value="1" units="1/dev"/>
        </inkml:channelProperties>
      </inkml:inkSource>
      <inkml:timestamp xml:id="ts0" timeString="2021-12-17T11:18:11.705"/>
    </inkml:context>
    <inkml:brush xml:id="br0">
      <inkml:brushProperty name="width" value="0.05292" units="cm"/>
      <inkml:brushProperty name="height" value="0.05292" units="cm"/>
      <inkml:brushProperty name="color" value="#FF0000"/>
    </inkml:brush>
  </inkml:definitions>
  <inkml:trace contextRef="#ctx0" brushRef="#br0">5818 7221 0,'-22'0'31,"22"22"-16,0 0 1,0 0 31,0 22-47,0-22 0,0 0 16,0-1-1,0 1-15,22-22 16,0 22-1,-1-22 32,-21 22-47,22-22 16,0 0 31,22-22-47,-44 0 0,22 22 15,0-43-15,-22 21 16,22 0 0,0 0-1,-22 0-15,0 0 16,0 0 0,-22 0-1,0 0 1,0 22 31,0 0-32,0 0 1,0 0 0,22 22-1,0 0 1,0 0-1,0 0-15,0 0 16,22-22 109,-22-22-94,0 0-31,-22 0 16,22 0 0,-22 0-16,0 0 15,22 0-15,-21 22 31,-1 0-15,0 0 0,22 22 15,0 0-31,0 0 16,0 0-16,22-22 15,0 0 48,-22 22 77,0 0-124,0 0-16,0 0 16,0 0-16,0 0 15,21-22 1,1 0 46,-22-22-62,0 0 16,0-22-16,0 22 16,0 0-16,0 0 15,0 66 79,0-22-94,0 22 16,0-22-16,22 0 15,0-22 1,0 0 31,-22-44-16,0 22-15,0 0-16,-22 0 15,0 22 1,22-22-1,0 44 48,0 0-47,0 0-1,22-22 1,-22-22 62,0 0-62,-22 22-16,0 22 31,22 0-16,-22 0-15,22 22 16,-21-23-16,21 1 16,0 0 15,21-22 16,-21-22-32,0 0 1</inkml:trace>
  <inkml:trace contextRef="#ctx0" brushRef="#br0" timeOffset="6689.79">5203 6036 0,'0'-22'15,"0"44"48,22 22-63,44 0 15,-22-1-15,-22 1 16,21-22-16,-21 22 16,22-22-16,-22 44 15,22-22-15,-22 0 16,22 0-16,-22-22 16,0 22-16,0-44 15,0 21 16,22 23-31,0 0 16,-22 0-16,0-22 16,-22 0-16</inkml:trace>
  <inkml:trace contextRef="#ctx0" brushRef="#br0" timeOffset="7504.78">5861 6321 0,'0'22'63,"0"22"-63,0 0 15,0 22-15,0-22 16,0 21-16,0 1 16,0-22-16,0 0 15,0 0-15,0-22 16,0 22-16,0-22 15,-21 0 1,21 0-16,0 0 16,-44-22 109,22 0-125,-22-44 15,0 0-15,0 22 16,22 22-16,22-22 16,-22 0-16,-22-22 15,0 22-15,0-22 16,44 22-16,-22 0 15,0 22-15,0 0 16</inkml:trace>
  <inkml:trace contextRef="#ctx0" brushRef="#br0" timeOffset="16390.41">20768 9481 0,'22'0'125,"22"0"-125,0 0 16,21 0-16,23 22 16,-22-22-16,-22 0 15,22 0-15,0 0 16,-44 0-16,65 0 15,-21 0-15,0 0 16,-22 0-16,66 0 16,-22 0-16,-22 0 15,21 0-15,-43 0 16,-22 0-16,22 0 16,-22 0-16,0 0 15,0 0-15,0 0 16,0 0-16,0 0 15,0 0 1,0 0-16,0 0 16</inkml:trace>
  <inkml:trace contextRef="#ctx0" brushRef="#br0" timeOffset="17228.16">21141 9745 0,'44'0'110,"0"0"-95,44 0-15,21 0 16,-21 0-16,44 0 16,65 44-16,-109-44 15,44 0-15,-88 0 16,0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56a39a364_0_1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c56a39a364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Uni – 45 min, multi – 30min, break (15min), statistic – 1.5hr</a:t>
            </a:r>
          </a:p>
        </p:txBody>
      </p:sp>
    </p:spTree>
    <p:extLst>
      <p:ext uri="{BB962C8B-B14F-4D97-AF65-F5344CB8AC3E}">
        <p14:creationId xmlns:p14="http://schemas.microsoft.com/office/powerpoint/2010/main" val="153934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Neural</a:t>
            </a:r>
            <a:r>
              <a:rPr lang="en-US" baseline="0" dirty="0"/>
              <a:t> network is nothing but a computational model that can learn. </a:t>
            </a:r>
            <a:r>
              <a:rPr lang="en-US" dirty="0"/>
              <a:t>The</a:t>
            </a:r>
            <a:r>
              <a:rPr lang="en-US" baseline="0" dirty="0"/>
              <a:t> words neural comes from neuron, which is </a:t>
            </a:r>
            <a:r>
              <a:rPr lang="en-US" sz="1200" b="0" i="0" kern="1200" dirty="0">
                <a:solidFill>
                  <a:schemeClr val="tx1"/>
                </a:solidFill>
                <a:effectLst/>
                <a:latin typeface="+mn-lt"/>
                <a:ea typeface="+mn-ea"/>
                <a:cs typeface="+mn-cs"/>
              </a:rPr>
              <a:t>basic unit of the brain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interpret information. </a:t>
            </a:r>
            <a:r>
              <a:rPr lang="en-US" sz="1200" b="0" i="0" kern="1200" baseline="0" dirty="0">
                <a:solidFill>
                  <a:schemeClr val="tx1"/>
                </a:solidFill>
                <a:effectLst/>
                <a:latin typeface="+mn-lt"/>
                <a:ea typeface="+mn-ea"/>
                <a:cs typeface="+mn-cs"/>
              </a:rPr>
              <a:t>As we can see from here, the neuron has dendrites which takes in information, pass through the axon and output as terminals. To give an example, when we look at an apple, our eyes take in information such as the shape and the color in our brain and these information will pass through this neuron and interpret it as apple. So computer scientists make use of this intuition and design a computational model with parameters. The model will learn from the data. </a:t>
            </a:r>
            <a:endParaRPr lang="en-SG" dirty="0"/>
          </a:p>
        </p:txBody>
      </p:sp>
      <p:sp>
        <p:nvSpPr>
          <p:cNvPr id="4" name="Slide Number Placeholder 3"/>
          <p:cNvSpPr>
            <a:spLocks noGrp="1"/>
          </p:cNvSpPr>
          <p:nvPr>
            <p:ph type="sldNum" sz="quarter" idx="10"/>
          </p:nvPr>
        </p:nvSpPr>
        <p:spPr/>
        <p:txBody>
          <a:bodyPr/>
          <a:lstStyle/>
          <a:p>
            <a:fld id="{B238389B-F6CB-4BB0-BA7C-1EA7046AB585}" type="slidenum">
              <a:rPr lang="en-SG" smtClean="0"/>
              <a:t>3</a:t>
            </a:fld>
            <a:endParaRPr lang="en-SG"/>
          </a:p>
        </p:txBody>
      </p:sp>
    </p:spTree>
    <p:extLst>
      <p:ext uri="{BB962C8B-B14F-4D97-AF65-F5344CB8AC3E}">
        <p14:creationId xmlns:p14="http://schemas.microsoft.com/office/powerpoint/2010/main" val="3583117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let the network</a:t>
            </a:r>
            <a:r>
              <a:rPr lang="en-US" baseline="0" dirty="0"/>
              <a:t> to learn, we need data. </a:t>
            </a:r>
            <a:endParaRPr lang="en-SG" dirty="0"/>
          </a:p>
        </p:txBody>
      </p:sp>
      <p:sp>
        <p:nvSpPr>
          <p:cNvPr id="4" name="Slide Number Placeholder 3"/>
          <p:cNvSpPr>
            <a:spLocks noGrp="1"/>
          </p:cNvSpPr>
          <p:nvPr>
            <p:ph type="sldNum" sz="quarter" idx="10"/>
          </p:nvPr>
        </p:nvSpPr>
        <p:spPr/>
        <p:txBody>
          <a:bodyPr/>
          <a:lstStyle/>
          <a:p>
            <a:fld id="{B238389B-F6CB-4BB0-BA7C-1EA7046AB585}" type="slidenum">
              <a:rPr lang="en-SG" smtClean="0"/>
              <a:t>4</a:t>
            </a:fld>
            <a:endParaRPr lang="en-SG"/>
          </a:p>
        </p:txBody>
      </p:sp>
    </p:spTree>
    <p:extLst>
      <p:ext uri="{BB962C8B-B14F-4D97-AF65-F5344CB8AC3E}">
        <p14:creationId xmlns:p14="http://schemas.microsoft.com/office/powerpoint/2010/main" val="3770887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let the network</a:t>
            </a:r>
            <a:r>
              <a:rPr lang="en-US" baseline="0" dirty="0"/>
              <a:t> to learn, we need data. </a:t>
            </a:r>
            <a:endParaRPr lang="en-SG" dirty="0"/>
          </a:p>
        </p:txBody>
      </p:sp>
      <p:sp>
        <p:nvSpPr>
          <p:cNvPr id="4" name="Slide Number Placeholder 3"/>
          <p:cNvSpPr>
            <a:spLocks noGrp="1"/>
          </p:cNvSpPr>
          <p:nvPr>
            <p:ph type="sldNum" sz="quarter" idx="10"/>
          </p:nvPr>
        </p:nvSpPr>
        <p:spPr/>
        <p:txBody>
          <a:bodyPr/>
          <a:lstStyle/>
          <a:p>
            <a:fld id="{B238389B-F6CB-4BB0-BA7C-1EA7046AB585}" type="slidenum">
              <a:rPr lang="en-SG" smtClean="0"/>
              <a:t>5</a:t>
            </a:fld>
            <a:endParaRPr lang="en-SG"/>
          </a:p>
        </p:txBody>
      </p:sp>
    </p:spTree>
    <p:extLst>
      <p:ext uri="{BB962C8B-B14F-4D97-AF65-F5344CB8AC3E}">
        <p14:creationId xmlns:p14="http://schemas.microsoft.com/office/powerpoint/2010/main" val="315509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678419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549302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7" name="Google Shape;146;p27">
            <a:extLst>
              <a:ext uri="{FF2B5EF4-FFF2-40B4-BE49-F238E27FC236}">
                <a16:creationId xmlns:a16="http://schemas.microsoft.com/office/drawing/2014/main" id="{85920486-24E9-4B8F-8953-AEAE273FF6C3}"/>
              </a:ext>
            </a:extLst>
          </p:cNvPr>
          <p:cNvPicPr preferRelativeResize="0"/>
          <p:nvPr userDrawn="1"/>
        </p:nvPicPr>
        <p:blipFill rotWithShape="1">
          <a:blip r:embed="rId2">
            <a:alphaModFix/>
          </a:blip>
          <a:srcRect/>
          <a:stretch/>
        </p:blipFill>
        <p:spPr>
          <a:xfrm>
            <a:off x="-41565" y="-106878"/>
            <a:ext cx="9280567" cy="131536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9.png"/><Relationship Id="rId4" Type="http://schemas.openxmlformats.org/officeDocument/2006/relationships/image" Target="../media/image20.png"/><Relationship Id="rId9"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customXml" Target="../ink/ink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0.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0.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80.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diaryofawannapreneur/deep-learning-for-computer-vision-for-the-average-person-861661d8aa61" TargetMode="External"/><Relationship Id="rId2" Type="http://schemas.openxmlformats.org/officeDocument/2006/relationships/image" Target="../media/image64.jpe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a:stretch/>
        </p:blipFill>
        <p:spPr>
          <a:xfrm>
            <a:off x="-2" y="-124063"/>
            <a:ext cx="9144002" cy="3293098"/>
          </a:xfrm>
          <a:prstGeom prst="rect">
            <a:avLst/>
          </a:prstGeom>
          <a:noFill/>
          <a:ln>
            <a:noFill/>
          </a:ln>
        </p:spPr>
      </p:pic>
      <p:sp>
        <p:nvSpPr>
          <p:cNvPr id="130" name="Google Shape;130;p25"/>
          <p:cNvSpPr txBox="1"/>
          <p:nvPr/>
        </p:nvSpPr>
        <p:spPr>
          <a:xfrm>
            <a:off x="986118" y="306189"/>
            <a:ext cx="7540500" cy="2196600"/>
          </a:xfrm>
          <a:prstGeom prst="rect">
            <a:avLst/>
          </a:prstGeom>
          <a:noFill/>
          <a:ln>
            <a:noFill/>
          </a:ln>
        </p:spPr>
        <p:txBody>
          <a:bodyPr spcFirstLastPara="1" wrap="square" lIns="68575" tIns="34275" rIns="68575" bIns="34275" anchor="b" anchorCtr="0">
            <a:normAutofit/>
          </a:bodyPr>
          <a:lstStyle/>
          <a:p>
            <a:pPr marL="0" marR="0" lvl="0" indent="0" algn="ctr" rtl="0">
              <a:lnSpc>
                <a:spcPct val="90000"/>
              </a:lnSpc>
              <a:spcBef>
                <a:spcPts val="0"/>
              </a:spcBef>
              <a:spcAft>
                <a:spcPts val="0"/>
              </a:spcAft>
              <a:buClr>
                <a:srgbClr val="FFFFFF"/>
              </a:buClr>
              <a:buSzPts val="3600"/>
              <a:buFont typeface="Calibri"/>
              <a:buNone/>
            </a:pPr>
            <a:r>
              <a:rPr lang="en-US" sz="3600" dirty="0">
                <a:solidFill>
                  <a:srgbClr val="FFFFFF"/>
                </a:solidFill>
                <a:latin typeface="+mj-lt"/>
                <a:ea typeface="Calibri"/>
                <a:cs typeface="Calibri"/>
                <a:sym typeface="Calibri"/>
              </a:rPr>
              <a:t>Machine Learning with Graphs I</a:t>
            </a:r>
            <a:endParaRPr lang="en-SG" sz="1100" dirty="0">
              <a:latin typeface="+mj-lt"/>
            </a:endParaRPr>
          </a:p>
        </p:txBody>
      </p:sp>
      <p:sp>
        <p:nvSpPr>
          <p:cNvPr id="131" name="Google Shape;131;p25"/>
          <p:cNvSpPr txBox="1"/>
          <p:nvPr/>
        </p:nvSpPr>
        <p:spPr>
          <a:xfrm>
            <a:off x="1013012" y="3426614"/>
            <a:ext cx="7504500" cy="14967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2100"/>
              <a:buFont typeface="Arial"/>
              <a:buNone/>
            </a:pPr>
            <a:r>
              <a:rPr lang="fr-FR" sz="2100" b="0" i="0" u="none" strike="noStrike" cap="none" dirty="0">
                <a:solidFill>
                  <a:schemeClr val="dk1"/>
                </a:solidFill>
                <a:latin typeface="+mj-lt"/>
                <a:ea typeface="Calibri"/>
                <a:cs typeface="Calibri"/>
                <a:sym typeface="Calibri"/>
              </a:rPr>
              <a:t>Yeshwant Singh</a:t>
            </a:r>
            <a:endParaRPr lang="fr-FR" sz="1100" dirty="0">
              <a:latin typeface="+mj-lt"/>
            </a:endParaRPr>
          </a:p>
          <a:p>
            <a:pPr marL="0" marR="0" lvl="0" indent="0" algn="l" rtl="0">
              <a:lnSpc>
                <a:spcPct val="90000"/>
              </a:lnSpc>
              <a:spcBef>
                <a:spcPts val="800"/>
              </a:spcBef>
              <a:spcAft>
                <a:spcPts val="0"/>
              </a:spcAft>
              <a:buClr>
                <a:schemeClr val="dk1"/>
              </a:buClr>
              <a:buSzPts val="2100"/>
              <a:buFont typeface="Arial"/>
              <a:buNone/>
            </a:pPr>
            <a:r>
              <a:rPr lang="fr-FR" sz="2100" b="0" i="0" u="sng" strike="noStrike" cap="none" dirty="0">
                <a:solidFill>
                  <a:schemeClr val="dk1"/>
                </a:solidFill>
                <a:latin typeface="+mj-lt"/>
                <a:ea typeface="Calibri"/>
                <a:cs typeface="Calibri"/>
                <a:sym typeface="Calibri"/>
              </a:rPr>
              <a:t>yeshwant.singh@ddn.upes.ac.in</a:t>
            </a:r>
            <a:endParaRPr lang="fr-FR" sz="2100" b="0" i="0" u="none" strike="noStrike" cap="none" dirty="0">
              <a:solidFill>
                <a:schemeClr val="dk1"/>
              </a:solidFill>
              <a:latin typeface="+mj-lt"/>
              <a:ea typeface="Calibri"/>
              <a:cs typeface="Calibri"/>
              <a:sym typeface="Calibri"/>
            </a:endParaRPr>
          </a:p>
          <a:p>
            <a:pPr marL="0" marR="0" lvl="0" indent="0" algn="l" rtl="0">
              <a:lnSpc>
                <a:spcPct val="90000"/>
              </a:lnSpc>
              <a:spcBef>
                <a:spcPts val="800"/>
              </a:spcBef>
              <a:spcAft>
                <a:spcPts val="0"/>
              </a:spcAft>
              <a:buClr>
                <a:schemeClr val="dk1"/>
              </a:buClr>
              <a:buSzPts val="2100"/>
              <a:buFont typeface="Arial"/>
              <a:buNone/>
            </a:pPr>
            <a:r>
              <a:rPr lang="fr-FR" sz="2100" b="0" i="0" u="none" strike="noStrike" cap="none" dirty="0" err="1">
                <a:solidFill>
                  <a:schemeClr val="dk1"/>
                </a:solidFill>
                <a:latin typeface="+mj-lt"/>
                <a:ea typeface="Calibri"/>
                <a:cs typeface="Calibri"/>
                <a:sym typeface="Calibri"/>
              </a:rPr>
              <a:t>SoCS</a:t>
            </a:r>
            <a:r>
              <a:rPr lang="fr-FR" sz="2100" b="0" i="0" u="none" strike="noStrike" cap="none" dirty="0">
                <a:solidFill>
                  <a:schemeClr val="dk1"/>
                </a:solidFill>
                <a:latin typeface="+mj-lt"/>
                <a:ea typeface="Calibri"/>
                <a:cs typeface="Calibri"/>
                <a:sym typeface="Calibri"/>
              </a:rPr>
              <a:t>, UPES, Dehradun</a:t>
            </a:r>
            <a:endParaRPr lang="fr-FR" sz="11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Propagation</a:t>
            </a:r>
            <a:endParaRPr lang="en-SG" b="1" dirty="0">
              <a:solidFill>
                <a:schemeClr val="bg1"/>
              </a:solidFill>
              <a:latin typeface="Arial" panose="020B0604020202020204" pitchFamily="34" charset="0"/>
              <a:cs typeface="Arial" panose="020B0604020202020204" pitchFamily="34" charset="0"/>
            </a:endParaRPr>
          </a:p>
        </p:txBody>
      </p:sp>
      <p:sp>
        <p:nvSpPr>
          <p:cNvPr id="123" name="TextBox 122"/>
          <p:cNvSpPr txBox="1"/>
          <p:nvPr/>
        </p:nvSpPr>
        <p:spPr>
          <a:xfrm>
            <a:off x="4419844" y="1449215"/>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a:t>
            </a:r>
            <a:endParaRPr lang="en-SG" sz="1050" baseline="-25000" dirty="0">
              <a:latin typeface="Arial" panose="020B0604020202020204" pitchFamily="34" charset="0"/>
              <a:cs typeface="Arial" panose="020B0604020202020204" pitchFamily="34" charset="0"/>
            </a:endParaRPr>
          </a:p>
        </p:txBody>
      </p:sp>
      <p:sp>
        <p:nvSpPr>
          <p:cNvPr id="124" name="TextBox 123"/>
          <p:cNvSpPr txBox="1"/>
          <p:nvPr/>
        </p:nvSpPr>
        <p:spPr>
          <a:xfrm>
            <a:off x="4419844" y="1967830"/>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2</a:t>
            </a:r>
            <a:endParaRPr lang="en-SG" sz="1050" baseline="-25000" dirty="0">
              <a:latin typeface="Arial" panose="020B0604020202020204" pitchFamily="34" charset="0"/>
              <a:cs typeface="Arial" panose="020B0604020202020204" pitchFamily="34" charset="0"/>
            </a:endParaRPr>
          </a:p>
        </p:txBody>
      </p:sp>
      <p:sp>
        <p:nvSpPr>
          <p:cNvPr id="125" name="TextBox 124"/>
          <p:cNvSpPr txBox="1"/>
          <p:nvPr/>
        </p:nvSpPr>
        <p:spPr>
          <a:xfrm>
            <a:off x="4419844" y="2500795"/>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3</a:t>
            </a:r>
            <a:endParaRPr lang="en-SG" sz="1050" baseline="-25000" dirty="0">
              <a:latin typeface="Arial" panose="020B0604020202020204" pitchFamily="34" charset="0"/>
              <a:cs typeface="Arial" panose="020B0604020202020204" pitchFamily="34" charset="0"/>
            </a:endParaRPr>
          </a:p>
        </p:txBody>
      </p:sp>
      <p:sp>
        <p:nvSpPr>
          <p:cNvPr id="126" name="TextBox 125"/>
          <p:cNvSpPr txBox="1"/>
          <p:nvPr/>
        </p:nvSpPr>
        <p:spPr>
          <a:xfrm>
            <a:off x="4419844" y="3045525"/>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4</a:t>
            </a:r>
            <a:endParaRPr lang="en-SG" sz="1050" baseline="-25000" dirty="0">
              <a:latin typeface="Arial" panose="020B0604020202020204" pitchFamily="34" charset="0"/>
              <a:cs typeface="Arial" panose="020B0604020202020204" pitchFamily="34" charset="0"/>
            </a:endParaRPr>
          </a:p>
        </p:txBody>
      </p:sp>
      <p:sp>
        <p:nvSpPr>
          <p:cNvPr id="127" name="TextBox 126"/>
          <p:cNvSpPr txBox="1"/>
          <p:nvPr/>
        </p:nvSpPr>
        <p:spPr>
          <a:xfrm>
            <a:off x="5941432" y="1867468"/>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a:t>
            </a:r>
            <a:endParaRPr lang="en-SG" sz="1050" baseline="-25000" dirty="0">
              <a:latin typeface="Arial" panose="020B0604020202020204" pitchFamily="34" charset="0"/>
              <a:cs typeface="Arial" panose="020B0604020202020204" pitchFamily="34" charset="0"/>
            </a:endParaRPr>
          </a:p>
        </p:txBody>
      </p:sp>
      <p:sp>
        <p:nvSpPr>
          <p:cNvPr id="128" name="TextBox 127"/>
          <p:cNvSpPr txBox="1"/>
          <p:nvPr/>
        </p:nvSpPr>
        <p:spPr>
          <a:xfrm>
            <a:off x="5941432" y="2568662"/>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2</a:t>
            </a:r>
            <a:endParaRPr lang="en-SG" sz="1050" baseline="-25000" dirty="0">
              <a:latin typeface="Arial" panose="020B0604020202020204" pitchFamily="34" charset="0"/>
              <a:cs typeface="Arial" panose="020B0604020202020204" pitchFamily="34" charset="0"/>
            </a:endParaRPr>
          </a:p>
        </p:txBody>
      </p:sp>
      <p:grpSp>
        <p:nvGrpSpPr>
          <p:cNvPr id="341" name="Group 340"/>
          <p:cNvGrpSpPr/>
          <p:nvPr/>
        </p:nvGrpSpPr>
        <p:grpSpPr>
          <a:xfrm>
            <a:off x="926432" y="1596994"/>
            <a:ext cx="7223058" cy="1935136"/>
            <a:chOff x="4272186" y="1641640"/>
            <a:chExt cx="9630744" cy="2580181"/>
          </a:xfrm>
        </p:grpSpPr>
        <p:grpSp>
          <p:nvGrpSpPr>
            <p:cNvPr id="342" name="Group 341"/>
            <p:cNvGrpSpPr/>
            <p:nvPr/>
          </p:nvGrpSpPr>
          <p:grpSpPr>
            <a:xfrm>
              <a:off x="4272186" y="1641640"/>
              <a:ext cx="9630744" cy="2580181"/>
              <a:chOff x="37071" y="3015873"/>
              <a:chExt cx="9630744" cy="2580181"/>
            </a:xfrm>
          </p:grpSpPr>
          <p:sp>
            <p:nvSpPr>
              <p:cNvPr id="353" name="Oval 352"/>
              <p:cNvSpPr/>
              <p:nvPr/>
            </p:nvSpPr>
            <p:spPr>
              <a:xfrm>
                <a:off x="2313440" y="3467818"/>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54" name="Oval 353"/>
              <p:cNvSpPr/>
              <p:nvPr/>
            </p:nvSpPr>
            <p:spPr>
              <a:xfrm>
                <a:off x="2313440" y="4161236"/>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55" name="Oval 354"/>
              <p:cNvSpPr/>
              <p:nvPr/>
            </p:nvSpPr>
            <p:spPr>
              <a:xfrm>
                <a:off x="2313440" y="4906853"/>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56" name="Oval 355"/>
              <p:cNvSpPr/>
              <p:nvPr/>
            </p:nvSpPr>
            <p:spPr>
              <a:xfrm>
                <a:off x="4362958" y="51441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57" name="Oval 356"/>
              <p:cNvSpPr/>
              <p:nvPr/>
            </p:nvSpPr>
            <p:spPr>
              <a:xfrm>
                <a:off x="4362958" y="3015873"/>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358" name="Oval 357"/>
              <p:cNvSpPr/>
              <p:nvPr/>
            </p:nvSpPr>
            <p:spPr>
              <a:xfrm>
                <a:off x="4362958" y="369800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59" name="Oval 358"/>
              <p:cNvSpPr/>
              <p:nvPr/>
            </p:nvSpPr>
            <p:spPr>
              <a:xfrm>
                <a:off x="6412476" y="4540949"/>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360" name="Oval 359"/>
              <p:cNvSpPr/>
              <p:nvPr/>
            </p:nvSpPr>
            <p:spPr>
              <a:xfrm>
                <a:off x="6412476" y="3605528"/>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361" name="Straight Arrow Connector 360"/>
              <p:cNvCxnSpPr>
                <a:stCxn id="353" idx="6"/>
                <a:endCxn id="357" idx="2"/>
              </p:cNvCxnSpPr>
              <p:nvPr/>
            </p:nvCxnSpPr>
            <p:spPr>
              <a:xfrm flipV="1">
                <a:off x="2765385" y="3241846"/>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p:cNvCxnSpPr>
                <a:stCxn id="353" idx="6"/>
                <a:endCxn id="358" idx="2"/>
              </p:cNvCxnSpPr>
              <p:nvPr/>
            </p:nvCxnSpPr>
            <p:spPr>
              <a:xfrm>
                <a:off x="2765385" y="3693791"/>
                <a:ext cx="1597573" cy="230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353" idx="6"/>
                <a:endCxn id="356" idx="2"/>
              </p:cNvCxnSpPr>
              <p:nvPr/>
            </p:nvCxnSpPr>
            <p:spPr>
              <a:xfrm>
                <a:off x="2765385" y="3693791"/>
                <a:ext cx="1597573" cy="16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a:stCxn id="354" idx="6"/>
                <a:endCxn id="357" idx="2"/>
              </p:cNvCxnSpPr>
              <p:nvPr/>
            </p:nvCxnSpPr>
            <p:spPr>
              <a:xfrm flipV="1">
                <a:off x="2765385" y="3241846"/>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354" idx="6"/>
                <a:endCxn id="358" idx="2"/>
              </p:cNvCxnSpPr>
              <p:nvPr/>
            </p:nvCxnSpPr>
            <p:spPr>
              <a:xfrm flipV="1">
                <a:off x="2765385" y="3923981"/>
                <a:ext cx="1597573" cy="46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a:stCxn id="354" idx="6"/>
                <a:endCxn id="356" idx="2"/>
              </p:cNvCxnSpPr>
              <p:nvPr/>
            </p:nvCxnSpPr>
            <p:spPr>
              <a:xfrm>
                <a:off x="2765385" y="4387209"/>
                <a:ext cx="1597573" cy="98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p:cNvCxnSpPr>
                <a:stCxn id="355" idx="6"/>
                <a:endCxn id="357" idx="2"/>
              </p:cNvCxnSpPr>
              <p:nvPr/>
            </p:nvCxnSpPr>
            <p:spPr>
              <a:xfrm flipV="1">
                <a:off x="2765385" y="3241846"/>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p:cNvCxnSpPr>
                <a:stCxn id="355" idx="6"/>
                <a:endCxn id="358" idx="2"/>
              </p:cNvCxnSpPr>
              <p:nvPr/>
            </p:nvCxnSpPr>
            <p:spPr>
              <a:xfrm flipV="1">
                <a:off x="2765385" y="3923981"/>
                <a:ext cx="1597573" cy="1208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p:cNvCxnSpPr>
                <a:stCxn id="355" idx="6"/>
                <a:endCxn id="356" idx="2"/>
              </p:cNvCxnSpPr>
              <p:nvPr/>
            </p:nvCxnSpPr>
            <p:spPr>
              <a:xfrm>
                <a:off x="2765385" y="5132826"/>
                <a:ext cx="1597573" cy="23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p:cNvCxnSpPr>
                <a:stCxn id="357" idx="6"/>
                <a:endCxn id="360" idx="2"/>
              </p:cNvCxnSpPr>
              <p:nvPr/>
            </p:nvCxnSpPr>
            <p:spPr>
              <a:xfrm>
                <a:off x="4814903" y="3241846"/>
                <a:ext cx="1597573" cy="589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p:cNvCxnSpPr>
                <a:stCxn id="357" idx="6"/>
                <a:endCxn id="359" idx="2"/>
              </p:cNvCxnSpPr>
              <p:nvPr/>
            </p:nvCxnSpPr>
            <p:spPr>
              <a:xfrm>
                <a:off x="4814903" y="3241846"/>
                <a:ext cx="1597573" cy="1525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p:cNvCxnSpPr>
                <a:stCxn id="358" idx="6"/>
                <a:endCxn id="360" idx="2"/>
              </p:cNvCxnSpPr>
              <p:nvPr/>
            </p:nvCxnSpPr>
            <p:spPr>
              <a:xfrm flipV="1">
                <a:off x="4814903" y="3831501"/>
                <a:ext cx="1597573" cy="92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p:cNvCxnSpPr>
                <a:stCxn id="358" idx="6"/>
                <a:endCxn id="359" idx="2"/>
              </p:cNvCxnSpPr>
              <p:nvPr/>
            </p:nvCxnSpPr>
            <p:spPr>
              <a:xfrm>
                <a:off x="4814903" y="3923981"/>
                <a:ext cx="1597573" cy="8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a:stCxn id="356" idx="6"/>
                <a:endCxn id="359" idx="2"/>
              </p:cNvCxnSpPr>
              <p:nvPr/>
            </p:nvCxnSpPr>
            <p:spPr>
              <a:xfrm flipV="1">
                <a:off x="4814903" y="4766922"/>
                <a:ext cx="1597573" cy="60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p:cNvCxnSpPr>
                <a:stCxn id="356" idx="6"/>
                <a:endCxn id="360" idx="2"/>
              </p:cNvCxnSpPr>
              <p:nvPr/>
            </p:nvCxnSpPr>
            <p:spPr>
              <a:xfrm flipV="1">
                <a:off x="4814903" y="3831501"/>
                <a:ext cx="1597573" cy="15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6" name="Group 375"/>
              <p:cNvGrpSpPr/>
              <p:nvPr/>
            </p:nvGrpSpPr>
            <p:grpSpPr>
              <a:xfrm>
                <a:off x="37071" y="3434236"/>
                <a:ext cx="9630744" cy="1811172"/>
                <a:chOff x="1534333" y="3569232"/>
                <a:chExt cx="9630744" cy="1811172"/>
              </a:xfrm>
            </p:grpSpPr>
            <p:sp>
              <p:nvSpPr>
                <p:cNvPr id="382" name="TextBox 381"/>
                <p:cNvSpPr txBox="1"/>
                <p:nvPr/>
              </p:nvSpPr>
              <p:spPr>
                <a:xfrm>
                  <a:off x="2921418" y="3569232"/>
                  <a:ext cx="695768"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383" name="TextBox 382"/>
                <p:cNvSpPr txBox="1"/>
                <p:nvPr/>
              </p:nvSpPr>
              <p:spPr>
                <a:xfrm>
                  <a:off x="2921420" y="4264701"/>
                  <a:ext cx="69576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sp>
              <p:nvSpPr>
                <p:cNvPr id="384" name="TextBox 383"/>
                <p:cNvSpPr txBox="1"/>
                <p:nvPr/>
              </p:nvSpPr>
              <p:spPr>
                <a:xfrm>
                  <a:off x="1534333" y="5041849"/>
                  <a:ext cx="205427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cxnSp>
              <p:nvCxnSpPr>
                <p:cNvPr id="385" name="Straight Arrow Connector 384"/>
                <p:cNvCxnSpPr/>
                <p:nvPr/>
              </p:nvCxnSpPr>
              <p:spPr>
                <a:xfrm>
                  <a:off x="3533064" y="381608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p:cNvCxnSpPr/>
                <p:nvPr/>
              </p:nvCxnSpPr>
              <p:spPr>
                <a:xfrm>
                  <a:off x="3533064" y="45134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p:nvPr/>
              </p:nvCxnSpPr>
              <p:spPr>
                <a:xfrm>
                  <a:off x="3533064" y="525602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p:nvPr/>
              </p:nvCxnSpPr>
              <p:spPr>
                <a:xfrm>
                  <a:off x="8377241" y="396649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Straight Arrow Connector 388"/>
                <p:cNvCxnSpPr/>
                <p:nvPr/>
              </p:nvCxnSpPr>
              <p:spPr>
                <a:xfrm>
                  <a:off x="8377241" y="4901918"/>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1" name="TextBox 390"/>
                <p:cNvSpPr txBox="1"/>
                <p:nvPr/>
              </p:nvSpPr>
              <p:spPr>
                <a:xfrm>
                  <a:off x="8589254" y="3740524"/>
                  <a:ext cx="2575823" cy="266740"/>
                </a:xfrm>
                <a:prstGeom prst="rect">
                  <a:avLst/>
                </a:prstGeom>
                <a:noFill/>
              </p:spPr>
              <p:txBody>
                <a:bodyPr wrap="square" rtlCol="0">
                  <a:spAutoFit/>
                </a:bodyPr>
                <a:lstStyle/>
                <a:p>
                  <a:endParaRPr lang="en-SG" sz="1050" baseline="-25000" dirty="0">
                    <a:latin typeface="Times New Roman" panose="02020603050405020304" pitchFamily="18" charset="0"/>
                    <a:cs typeface="Times New Roman" panose="02020603050405020304" pitchFamily="18" charset="0"/>
                  </a:endParaRPr>
                </a:p>
              </p:txBody>
            </p:sp>
          </p:grpSp>
          <p:sp>
            <p:nvSpPr>
              <p:cNvPr id="377" name="Oval 376"/>
              <p:cNvSpPr/>
              <p:nvPr/>
            </p:nvSpPr>
            <p:spPr>
              <a:xfrm>
                <a:off x="4370617" y="444104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378" name="Straight Arrow Connector 377"/>
              <p:cNvCxnSpPr>
                <a:stCxn id="354" idx="6"/>
                <a:endCxn id="377" idx="2"/>
              </p:cNvCxnSpPr>
              <p:nvPr/>
            </p:nvCxnSpPr>
            <p:spPr>
              <a:xfrm>
                <a:off x="2765385" y="4387209"/>
                <a:ext cx="1605232" cy="27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p:cNvCxnSpPr>
                <a:stCxn id="353" idx="6"/>
                <a:endCxn id="377" idx="2"/>
              </p:cNvCxnSpPr>
              <p:nvPr/>
            </p:nvCxnSpPr>
            <p:spPr>
              <a:xfrm>
                <a:off x="2765385" y="3693791"/>
                <a:ext cx="1605232" cy="973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p:cNvCxnSpPr>
                <a:stCxn id="377" idx="6"/>
                <a:endCxn id="360" idx="2"/>
              </p:cNvCxnSpPr>
              <p:nvPr/>
            </p:nvCxnSpPr>
            <p:spPr>
              <a:xfrm flipV="1">
                <a:off x="4822562" y="3831501"/>
                <a:ext cx="1589914" cy="83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Straight Arrow Connector 380"/>
              <p:cNvCxnSpPr>
                <a:stCxn id="377" idx="6"/>
                <a:endCxn id="359" idx="2"/>
              </p:cNvCxnSpPr>
              <p:nvPr/>
            </p:nvCxnSpPr>
            <p:spPr>
              <a:xfrm>
                <a:off x="4822562" y="4667021"/>
                <a:ext cx="1589914" cy="99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3" name="TextBox 342"/>
            <p:cNvSpPr txBox="1"/>
            <p:nvPr/>
          </p:nvSpPr>
          <p:spPr>
            <a:xfrm>
              <a:off x="7256843" y="1833555"/>
              <a:ext cx="566359" cy="482183"/>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11</a:t>
              </a:r>
              <a:endParaRPr lang="en-SG" sz="1050" baseline="-25000" dirty="0">
                <a:latin typeface="Arial" panose="020B0604020202020204" pitchFamily="34" charset="0"/>
                <a:cs typeface="Arial" panose="020B0604020202020204" pitchFamily="34" charset="0"/>
              </a:endParaRPr>
            </a:p>
          </p:txBody>
        </p:sp>
        <p:sp>
          <p:nvSpPr>
            <p:cNvPr id="344" name="TextBox 343"/>
            <p:cNvSpPr txBox="1"/>
            <p:nvPr/>
          </p:nvSpPr>
          <p:spPr>
            <a:xfrm>
              <a:off x="7352734" y="2116393"/>
              <a:ext cx="587479" cy="482183"/>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12</a:t>
              </a:r>
              <a:endParaRPr lang="en-SG" sz="1050" baseline="-25000" dirty="0">
                <a:latin typeface="Arial" panose="020B0604020202020204" pitchFamily="34" charset="0"/>
                <a:cs typeface="Arial" panose="020B0604020202020204" pitchFamily="34" charset="0"/>
              </a:endParaRPr>
            </a:p>
          </p:txBody>
        </p:sp>
        <p:sp>
          <p:nvSpPr>
            <p:cNvPr id="345" name="TextBox 344"/>
            <p:cNvSpPr txBox="1"/>
            <p:nvPr/>
          </p:nvSpPr>
          <p:spPr>
            <a:xfrm>
              <a:off x="9284915" y="1702391"/>
              <a:ext cx="607717" cy="482183"/>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11</a:t>
              </a:r>
              <a:endParaRPr lang="en-SG" sz="1050" baseline="-25000" dirty="0">
                <a:latin typeface="Arial" panose="020B0604020202020204" pitchFamily="34" charset="0"/>
                <a:cs typeface="Arial" panose="020B0604020202020204" pitchFamily="34" charset="0"/>
              </a:endParaRPr>
            </a:p>
          </p:txBody>
        </p:sp>
        <p:sp>
          <p:nvSpPr>
            <p:cNvPr id="346" name="TextBox 345"/>
            <p:cNvSpPr txBox="1"/>
            <p:nvPr/>
          </p:nvSpPr>
          <p:spPr>
            <a:xfrm>
              <a:off x="9349886" y="2059151"/>
              <a:ext cx="607075" cy="482183"/>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12</a:t>
              </a:r>
              <a:endParaRPr lang="en-SG" sz="1050" baseline="-25000" dirty="0">
                <a:latin typeface="Arial" panose="020B0604020202020204" pitchFamily="34" charset="0"/>
                <a:cs typeface="Arial" panose="020B0604020202020204" pitchFamily="34" charset="0"/>
              </a:endParaRPr>
            </a:p>
          </p:txBody>
        </p:sp>
        <p:sp>
          <p:nvSpPr>
            <p:cNvPr id="347" name="TextBox 346"/>
            <p:cNvSpPr txBox="1"/>
            <p:nvPr/>
          </p:nvSpPr>
          <p:spPr>
            <a:xfrm>
              <a:off x="8662541" y="1644179"/>
              <a:ext cx="534737" cy="430887"/>
            </a:xfrm>
            <a:prstGeom prst="rect">
              <a:avLst/>
            </a:prstGeom>
            <a:noFill/>
          </p:spPr>
          <p:txBody>
            <a:bodyPr wrap="square" rtlCol="0">
              <a:spAutoFit/>
            </a:bodyPr>
            <a:lstStyle/>
            <a:p>
              <a:r>
                <a:rPr lang="el-GR" sz="1500" dirty="0"/>
                <a:t>σ</a:t>
              </a:r>
              <a:endParaRPr lang="en-SG" sz="1500" dirty="0"/>
            </a:p>
          </p:txBody>
        </p:sp>
        <p:sp>
          <p:nvSpPr>
            <p:cNvPr id="348" name="TextBox 347"/>
            <p:cNvSpPr txBox="1"/>
            <p:nvPr/>
          </p:nvSpPr>
          <p:spPr>
            <a:xfrm>
              <a:off x="8662541" y="2328744"/>
              <a:ext cx="534737" cy="430887"/>
            </a:xfrm>
            <a:prstGeom prst="rect">
              <a:avLst/>
            </a:prstGeom>
            <a:noFill/>
          </p:spPr>
          <p:txBody>
            <a:bodyPr wrap="square" rtlCol="0">
              <a:spAutoFit/>
            </a:bodyPr>
            <a:lstStyle/>
            <a:p>
              <a:r>
                <a:rPr lang="el-GR" sz="1500" dirty="0"/>
                <a:t>σ</a:t>
              </a:r>
              <a:endParaRPr lang="en-SG" sz="1500" dirty="0"/>
            </a:p>
          </p:txBody>
        </p:sp>
        <p:sp>
          <p:nvSpPr>
            <p:cNvPr id="349" name="TextBox 348"/>
            <p:cNvSpPr txBox="1"/>
            <p:nvPr/>
          </p:nvSpPr>
          <p:spPr>
            <a:xfrm>
              <a:off x="8662541" y="3065998"/>
              <a:ext cx="534737" cy="430887"/>
            </a:xfrm>
            <a:prstGeom prst="rect">
              <a:avLst/>
            </a:prstGeom>
            <a:noFill/>
          </p:spPr>
          <p:txBody>
            <a:bodyPr wrap="square" rtlCol="0">
              <a:spAutoFit/>
            </a:bodyPr>
            <a:lstStyle/>
            <a:p>
              <a:r>
                <a:rPr lang="el-GR" sz="1500" dirty="0"/>
                <a:t>σ</a:t>
              </a:r>
              <a:endParaRPr lang="en-SG" sz="1500" dirty="0"/>
            </a:p>
          </p:txBody>
        </p:sp>
        <p:sp>
          <p:nvSpPr>
            <p:cNvPr id="350" name="TextBox 349"/>
            <p:cNvSpPr txBox="1"/>
            <p:nvPr/>
          </p:nvSpPr>
          <p:spPr>
            <a:xfrm>
              <a:off x="8662541" y="3779789"/>
              <a:ext cx="534737" cy="430887"/>
            </a:xfrm>
            <a:prstGeom prst="rect">
              <a:avLst/>
            </a:prstGeom>
            <a:noFill/>
          </p:spPr>
          <p:txBody>
            <a:bodyPr wrap="square" rtlCol="0">
              <a:spAutoFit/>
            </a:bodyPr>
            <a:lstStyle/>
            <a:p>
              <a:r>
                <a:rPr lang="el-GR" sz="1500" dirty="0"/>
                <a:t>σ</a:t>
              </a:r>
              <a:endParaRPr lang="en-SG" sz="1500" dirty="0"/>
            </a:p>
          </p:txBody>
        </p:sp>
        <p:sp>
          <p:nvSpPr>
            <p:cNvPr id="351" name="TextBox 350"/>
            <p:cNvSpPr txBox="1"/>
            <p:nvPr/>
          </p:nvSpPr>
          <p:spPr>
            <a:xfrm>
              <a:off x="10717517" y="2238023"/>
              <a:ext cx="534737" cy="430887"/>
            </a:xfrm>
            <a:prstGeom prst="rect">
              <a:avLst/>
            </a:prstGeom>
            <a:noFill/>
          </p:spPr>
          <p:txBody>
            <a:bodyPr wrap="square" rtlCol="0">
              <a:spAutoFit/>
            </a:bodyPr>
            <a:lstStyle/>
            <a:p>
              <a:r>
                <a:rPr lang="el-GR" sz="1500" dirty="0"/>
                <a:t>σ</a:t>
              </a:r>
              <a:endParaRPr lang="en-SG" sz="1500" dirty="0"/>
            </a:p>
          </p:txBody>
        </p:sp>
        <p:sp>
          <p:nvSpPr>
            <p:cNvPr id="352" name="TextBox 351"/>
            <p:cNvSpPr txBox="1"/>
            <p:nvPr/>
          </p:nvSpPr>
          <p:spPr>
            <a:xfrm>
              <a:off x="10717517" y="3184345"/>
              <a:ext cx="534737" cy="430887"/>
            </a:xfrm>
            <a:prstGeom prst="rect">
              <a:avLst/>
            </a:prstGeom>
            <a:noFill/>
          </p:spPr>
          <p:txBody>
            <a:bodyPr wrap="square" rtlCol="0">
              <a:spAutoFit/>
            </a:bodyPr>
            <a:lstStyle/>
            <a:p>
              <a:r>
                <a:rPr lang="el-GR" sz="1500" dirty="0"/>
                <a:t>σ</a:t>
              </a:r>
              <a:endParaRPr lang="en-SG" sz="1500" dirty="0"/>
            </a:p>
          </p:txBody>
        </p:sp>
      </p:grpSp>
      <mc:AlternateContent xmlns:mc="http://schemas.openxmlformats.org/markup-compatibility/2006" xmlns:a14="http://schemas.microsoft.com/office/drawing/2010/main">
        <mc:Choice Requires="a14">
          <p:sp>
            <p:nvSpPr>
              <p:cNvPr id="3" name="TextBox 2"/>
              <p:cNvSpPr txBox="1"/>
              <p:nvPr/>
            </p:nvSpPr>
            <p:spPr>
              <a:xfrm>
                <a:off x="6330868" y="209590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𝑜</m:t>
                      </m:r>
                      <m:r>
                        <a:rPr lang="en-US" sz="1050" i="1" baseline="-25000">
                          <a:latin typeface="Cambria Math" panose="02040503050406030204" pitchFamily="18" charset="0"/>
                        </a:rPr>
                        <m:t>1</m:t>
                      </m:r>
                    </m:oMath>
                  </m:oMathPara>
                </a14:m>
                <a:endParaRPr lang="en-SG" sz="1050" baseline="-25000" dirty="0"/>
              </a:p>
            </p:txBody>
          </p:sp>
        </mc:Choice>
        <mc:Fallback xmlns="">
          <p:sp>
            <p:nvSpPr>
              <p:cNvPr id="3" name="TextBox 2"/>
              <p:cNvSpPr txBox="1">
                <a:spLocks noRot="1" noChangeAspect="1" noMove="1" noResize="1" noEditPoints="1" noAdjustHandles="1" noChangeArrowheads="1" noChangeShapeType="1" noTextEdit="1"/>
              </p:cNvSpPr>
              <p:nvPr/>
            </p:nvSpPr>
            <p:spPr>
              <a:xfrm>
                <a:off x="6330868" y="2095907"/>
                <a:ext cx="147476" cy="157864"/>
              </a:xfrm>
              <a:prstGeom prst="rect">
                <a:avLst/>
              </a:prstGeom>
              <a:blipFill>
                <a:blip r:embed="rId2"/>
                <a:stretch>
                  <a:fillRect l="-16667" r="-12500"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92" name="TextBox 391"/>
              <p:cNvSpPr txBox="1"/>
              <p:nvPr/>
            </p:nvSpPr>
            <p:spPr>
              <a:xfrm>
                <a:off x="6330868" y="2800189"/>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𝑜</m:t>
                      </m:r>
                      <m:r>
                        <a:rPr lang="en-US" sz="1050" i="1" baseline="-25000">
                          <a:latin typeface="Cambria Math" panose="02040503050406030204" pitchFamily="18" charset="0"/>
                        </a:rPr>
                        <m:t>2</m:t>
                      </m:r>
                    </m:oMath>
                  </m:oMathPara>
                </a14:m>
                <a:endParaRPr lang="en-SG" sz="1050" baseline="-25000" dirty="0"/>
              </a:p>
            </p:txBody>
          </p:sp>
        </mc:Choice>
        <mc:Fallback xmlns="">
          <p:sp>
            <p:nvSpPr>
              <p:cNvPr id="392" name="TextBox 391"/>
              <p:cNvSpPr txBox="1">
                <a:spLocks noRot="1" noChangeAspect="1" noMove="1" noResize="1" noEditPoints="1" noAdjustHandles="1" noChangeArrowheads="1" noChangeShapeType="1" noTextEdit="1"/>
              </p:cNvSpPr>
              <p:nvPr/>
            </p:nvSpPr>
            <p:spPr>
              <a:xfrm>
                <a:off x="6330868" y="2800189"/>
                <a:ext cx="147476" cy="157864"/>
              </a:xfrm>
              <a:prstGeom prst="rect">
                <a:avLst/>
              </a:prstGeom>
              <a:blipFill>
                <a:blip r:embed="rId3"/>
                <a:stretch>
                  <a:fillRect l="-16667" r="-12500" b="-19231"/>
                </a:stretch>
              </a:blipFill>
            </p:spPr>
            <p:txBody>
              <a:bodyPr/>
              <a:lstStyle/>
              <a:p>
                <a:r>
                  <a:rPr lang="en-SG">
                    <a:noFill/>
                  </a:rPr>
                  <a:t> </a:t>
                </a:r>
              </a:p>
            </p:txBody>
          </p:sp>
        </mc:Fallback>
      </mc:AlternateContent>
      <p:sp>
        <p:nvSpPr>
          <p:cNvPr id="89" name="Right Arrow 88"/>
          <p:cNvSpPr/>
          <p:nvPr/>
        </p:nvSpPr>
        <p:spPr>
          <a:xfrm>
            <a:off x="2872851" y="3696607"/>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0" name="TextBox 89"/>
          <p:cNvSpPr txBox="1"/>
          <p:nvPr/>
        </p:nvSpPr>
        <p:spPr>
          <a:xfrm>
            <a:off x="3653767" y="3834645"/>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9099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Propagation</a:t>
            </a:r>
            <a:endParaRPr lang="en-SG" b="1" dirty="0">
              <a:solidFill>
                <a:schemeClr val="bg1"/>
              </a:solidFill>
              <a:latin typeface="Arial" panose="020B0604020202020204" pitchFamily="34" charset="0"/>
              <a:cs typeface="Arial" panose="020B0604020202020204" pitchFamily="34" charset="0"/>
            </a:endParaRPr>
          </a:p>
        </p:txBody>
      </p:sp>
      <p:grpSp>
        <p:nvGrpSpPr>
          <p:cNvPr id="8" name="Group 7"/>
          <p:cNvGrpSpPr/>
          <p:nvPr/>
        </p:nvGrpSpPr>
        <p:grpSpPr>
          <a:xfrm>
            <a:off x="1030706" y="1421135"/>
            <a:ext cx="5366514" cy="2096077"/>
            <a:chOff x="1374274" y="1894846"/>
            <a:chExt cx="7155352" cy="2794769"/>
          </a:xfrm>
        </p:grpSpPr>
        <p:sp>
          <p:nvSpPr>
            <p:cNvPr id="114" name="TextBox 113"/>
            <p:cNvSpPr txBox="1"/>
            <p:nvPr/>
          </p:nvSpPr>
          <p:spPr>
            <a:xfrm>
              <a:off x="1374274" y="4000414"/>
              <a:ext cx="1915245"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grpSp>
          <p:nvGrpSpPr>
            <p:cNvPr id="7" name="Group 6"/>
            <p:cNvGrpSpPr/>
            <p:nvPr/>
          </p:nvGrpSpPr>
          <p:grpSpPr>
            <a:xfrm>
              <a:off x="2487437" y="1894846"/>
              <a:ext cx="6042189" cy="2794769"/>
              <a:chOff x="2487437" y="1894846"/>
              <a:chExt cx="6042189" cy="2794769"/>
            </a:xfrm>
          </p:grpSpPr>
          <p:sp>
            <p:nvSpPr>
              <p:cNvPr id="83" name="Oval 82"/>
              <p:cNvSpPr/>
              <p:nvPr/>
            </p:nvSpPr>
            <p:spPr>
              <a:xfrm>
                <a:off x="3511611" y="256137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4" name="Oval 83"/>
              <p:cNvSpPr/>
              <p:nvPr/>
            </p:nvSpPr>
            <p:spPr>
              <a:xfrm>
                <a:off x="3511611" y="3254797"/>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5" name="Oval 84"/>
              <p:cNvSpPr/>
              <p:nvPr/>
            </p:nvSpPr>
            <p:spPr>
              <a:xfrm>
                <a:off x="3511611" y="400041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6" name="Oval 85"/>
              <p:cNvSpPr/>
              <p:nvPr/>
            </p:nvSpPr>
            <p:spPr>
              <a:xfrm>
                <a:off x="5561129" y="4237670"/>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7" name="Oval 86"/>
              <p:cNvSpPr/>
              <p:nvPr/>
            </p:nvSpPr>
            <p:spPr>
              <a:xfrm>
                <a:off x="5561129" y="2109434"/>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88" name="Oval 87"/>
              <p:cNvSpPr/>
              <p:nvPr/>
            </p:nvSpPr>
            <p:spPr>
              <a:xfrm>
                <a:off x="5561129" y="279156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9" name="Oval 88"/>
              <p:cNvSpPr/>
              <p:nvPr/>
            </p:nvSpPr>
            <p:spPr>
              <a:xfrm>
                <a:off x="7610647" y="3634510"/>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0" name="Oval 89"/>
              <p:cNvSpPr/>
              <p:nvPr/>
            </p:nvSpPr>
            <p:spPr>
              <a:xfrm>
                <a:off x="7610647" y="2699089"/>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91" name="Straight Arrow Connector 90"/>
              <p:cNvCxnSpPr>
                <a:stCxn id="83" idx="6"/>
                <a:endCxn id="87" idx="2"/>
              </p:cNvCxnSpPr>
              <p:nvPr/>
            </p:nvCxnSpPr>
            <p:spPr>
              <a:xfrm flipV="1">
                <a:off x="3963556" y="2335407"/>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3" idx="6"/>
                <a:endCxn id="88" idx="2"/>
              </p:cNvCxnSpPr>
              <p:nvPr/>
            </p:nvCxnSpPr>
            <p:spPr>
              <a:xfrm>
                <a:off x="3963556" y="2787352"/>
                <a:ext cx="1597573" cy="23019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3" idx="6"/>
                <a:endCxn id="86" idx="2"/>
              </p:cNvCxnSpPr>
              <p:nvPr/>
            </p:nvCxnSpPr>
            <p:spPr>
              <a:xfrm>
                <a:off x="3963556" y="2787352"/>
                <a:ext cx="1597573" cy="167629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4" idx="6"/>
                <a:endCxn id="87" idx="2"/>
              </p:cNvCxnSpPr>
              <p:nvPr/>
            </p:nvCxnSpPr>
            <p:spPr>
              <a:xfrm flipV="1">
                <a:off x="3963556" y="2335407"/>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4" idx="6"/>
                <a:endCxn id="88" idx="2"/>
              </p:cNvCxnSpPr>
              <p:nvPr/>
            </p:nvCxnSpPr>
            <p:spPr>
              <a:xfrm flipV="1">
                <a:off x="3963556" y="3017542"/>
                <a:ext cx="1597573" cy="46322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6"/>
                <a:endCxn id="86" idx="2"/>
              </p:cNvCxnSpPr>
              <p:nvPr/>
            </p:nvCxnSpPr>
            <p:spPr>
              <a:xfrm>
                <a:off x="3963556" y="3480770"/>
                <a:ext cx="1597573" cy="98287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5" idx="6"/>
                <a:endCxn id="87" idx="2"/>
              </p:cNvCxnSpPr>
              <p:nvPr/>
            </p:nvCxnSpPr>
            <p:spPr>
              <a:xfrm flipV="1">
                <a:off x="3963556" y="2335407"/>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5" idx="6"/>
                <a:endCxn id="88" idx="2"/>
              </p:cNvCxnSpPr>
              <p:nvPr/>
            </p:nvCxnSpPr>
            <p:spPr>
              <a:xfrm flipV="1">
                <a:off x="3963556" y="3017542"/>
                <a:ext cx="1597573" cy="120884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5" idx="6"/>
                <a:endCxn id="86" idx="2"/>
              </p:cNvCxnSpPr>
              <p:nvPr/>
            </p:nvCxnSpPr>
            <p:spPr>
              <a:xfrm>
                <a:off x="3963556" y="4226387"/>
                <a:ext cx="1597573" cy="2372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87" idx="6"/>
                <a:endCxn id="90" idx="2"/>
              </p:cNvCxnSpPr>
              <p:nvPr/>
            </p:nvCxnSpPr>
            <p:spPr>
              <a:xfrm>
                <a:off x="6013074" y="2335407"/>
                <a:ext cx="1597573" cy="5896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7" idx="6"/>
                <a:endCxn id="89" idx="2"/>
              </p:cNvCxnSpPr>
              <p:nvPr/>
            </p:nvCxnSpPr>
            <p:spPr>
              <a:xfrm>
                <a:off x="6013074" y="2335407"/>
                <a:ext cx="1597573" cy="15250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88" idx="6"/>
                <a:endCxn id="90" idx="2"/>
              </p:cNvCxnSpPr>
              <p:nvPr/>
            </p:nvCxnSpPr>
            <p:spPr>
              <a:xfrm flipV="1">
                <a:off x="6013074" y="2925062"/>
                <a:ext cx="1597573" cy="9248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88" idx="6"/>
                <a:endCxn id="89" idx="2"/>
              </p:cNvCxnSpPr>
              <p:nvPr/>
            </p:nvCxnSpPr>
            <p:spPr>
              <a:xfrm>
                <a:off x="6013074" y="3017542"/>
                <a:ext cx="1597573" cy="84294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86" idx="6"/>
                <a:endCxn id="89" idx="2"/>
              </p:cNvCxnSpPr>
              <p:nvPr/>
            </p:nvCxnSpPr>
            <p:spPr>
              <a:xfrm flipV="1">
                <a:off x="6013074" y="3860483"/>
                <a:ext cx="1597573" cy="6031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86" idx="6"/>
                <a:endCxn id="90" idx="2"/>
              </p:cNvCxnSpPr>
              <p:nvPr/>
            </p:nvCxnSpPr>
            <p:spPr>
              <a:xfrm flipV="1">
                <a:off x="6013074" y="2925062"/>
                <a:ext cx="1597573" cy="153858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2487437" y="2553798"/>
                <a:ext cx="77475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113" name="TextBox 112"/>
              <p:cNvSpPr txBox="1"/>
              <p:nvPr/>
            </p:nvSpPr>
            <p:spPr>
              <a:xfrm>
                <a:off x="2561476" y="3287343"/>
                <a:ext cx="67692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cxnSp>
            <p:nvCxnSpPr>
              <p:cNvPr id="115" name="Straight Arrow Connector 114"/>
              <p:cNvCxnSpPr/>
              <p:nvPr/>
            </p:nvCxnSpPr>
            <p:spPr>
              <a:xfrm>
                <a:off x="3233973" y="277465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3233973" y="347200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3233973" y="421458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8078150" y="2925061"/>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078150" y="3860483"/>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5568788" y="353460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08" name="Straight Arrow Connector 107"/>
              <p:cNvCxnSpPr>
                <a:stCxn id="84" idx="6"/>
                <a:endCxn id="107" idx="2"/>
              </p:cNvCxnSpPr>
              <p:nvPr/>
            </p:nvCxnSpPr>
            <p:spPr>
              <a:xfrm>
                <a:off x="3963556" y="3480770"/>
                <a:ext cx="1605232" cy="27981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3" idx="6"/>
                <a:endCxn id="107" idx="2"/>
              </p:cNvCxnSpPr>
              <p:nvPr/>
            </p:nvCxnSpPr>
            <p:spPr>
              <a:xfrm>
                <a:off x="3963556" y="2787352"/>
                <a:ext cx="1605232" cy="97323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07" idx="6"/>
                <a:endCxn id="90" idx="2"/>
              </p:cNvCxnSpPr>
              <p:nvPr/>
            </p:nvCxnSpPr>
            <p:spPr>
              <a:xfrm flipV="1">
                <a:off x="6020733" y="2925062"/>
                <a:ext cx="1589914" cy="8355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7" idx="6"/>
                <a:endCxn id="89" idx="2"/>
              </p:cNvCxnSpPr>
              <p:nvPr/>
            </p:nvCxnSpPr>
            <p:spPr>
              <a:xfrm>
                <a:off x="6020733" y="3760582"/>
                <a:ext cx="1589914" cy="999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219900" y="2301349"/>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4" name="TextBox 73"/>
              <p:cNvSpPr txBox="1"/>
              <p:nvPr/>
            </p:nvSpPr>
            <p:spPr>
              <a:xfrm>
                <a:off x="4263424" y="2584187"/>
                <a:ext cx="587479" cy="482183"/>
              </a:xfrm>
              <a:prstGeom prst="rect">
                <a:avLst/>
              </a:prstGeom>
              <a:noFill/>
            </p:spPr>
            <p:txBody>
              <a:bodyPr wrap="square" rtlCol="0">
                <a:spAutoFit/>
              </a:bodyPr>
              <a:lstStyle/>
              <a:p>
                <a:r>
                  <a:rPr lang="en-US" sz="1050" dirty="0">
                    <a:solidFill>
                      <a:schemeClr val="bg1">
                        <a:lumMod val="85000"/>
                      </a:schemeClr>
                    </a:solidFill>
                    <a:latin typeface="Arial" panose="020B0604020202020204" pitchFamily="34" charset="0"/>
                    <a:cs typeface="Arial" panose="020B0604020202020204" pitchFamily="34" charset="0"/>
                  </a:rPr>
                  <a:t>W</a:t>
                </a:r>
                <a:r>
                  <a:rPr lang="en-US" sz="1050" baseline="30000" dirty="0">
                    <a:solidFill>
                      <a:schemeClr val="bg1">
                        <a:lumMod val="85000"/>
                      </a:schemeClr>
                    </a:solidFill>
                    <a:latin typeface="Arial" panose="020B0604020202020204" pitchFamily="34" charset="0"/>
                    <a:cs typeface="Arial" panose="020B0604020202020204" pitchFamily="34" charset="0"/>
                  </a:rPr>
                  <a:t>1</a:t>
                </a:r>
                <a:r>
                  <a:rPr lang="en-US" sz="1050" baseline="-25000" dirty="0">
                    <a:solidFill>
                      <a:schemeClr val="bg1">
                        <a:lumMod val="85000"/>
                      </a:schemeClr>
                    </a:solidFill>
                    <a:latin typeface="Arial" panose="020B0604020202020204" pitchFamily="34" charset="0"/>
                    <a:cs typeface="Arial" panose="020B0604020202020204" pitchFamily="34" charset="0"/>
                  </a:rPr>
                  <a:t>12</a:t>
                </a:r>
                <a:endParaRPr lang="en-SG" sz="1050" baseline="-25000" dirty="0">
                  <a:solidFill>
                    <a:schemeClr val="bg1">
                      <a:lumMod val="85000"/>
                    </a:schemeClr>
                  </a:solidFill>
                  <a:latin typeface="Arial" panose="020B0604020202020204" pitchFamily="34" charset="0"/>
                  <a:cs typeface="Arial" panose="020B0604020202020204" pitchFamily="34" charset="0"/>
                </a:endParaRPr>
              </a:p>
            </p:txBody>
          </p:sp>
          <p:sp>
            <p:nvSpPr>
              <p:cNvPr id="75" name="TextBox 74"/>
              <p:cNvSpPr txBox="1"/>
              <p:nvPr/>
            </p:nvSpPr>
            <p:spPr>
              <a:xfrm>
                <a:off x="6247971" y="2170185"/>
                <a:ext cx="607717"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76" name="TextBox 75"/>
              <p:cNvSpPr txBox="1"/>
              <p:nvPr/>
            </p:nvSpPr>
            <p:spPr>
              <a:xfrm>
                <a:off x="6312942" y="2526945"/>
                <a:ext cx="607075"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77" name="TextBox 76"/>
              <p:cNvSpPr txBox="1"/>
              <p:nvPr/>
            </p:nvSpPr>
            <p:spPr>
              <a:xfrm>
                <a:off x="5625597" y="2111973"/>
                <a:ext cx="534737" cy="430887"/>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78" name="TextBox 77"/>
              <p:cNvSpPr txBox="1"/>
              <p:nvPr/>
            </p:nvSpPr>
            <p:spPr>
              <a:xfrm>
                <a:off x="5625597" y="279653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79" name="TextBox 78"/>
              <p:cNvSpPr txBox="1"/>
              <p:nvPr/>
            </p:nvSpPr>
            <p:spPr>
              <a:xfrm>
                <a:off x="5625597" y="353379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80" name="TextBox 79"/>
              <p:cNvSpPr txBox="1"/>
              <p:nvPr/>
            </p:nvSpPr>
            <p:spPr>
              <a:xfrm>
                <a:off x="5625597" y="4247583"/>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81" name="TextBox 80"/>
              <p:cNvSpPr txBox="1"/>
              <p:nvPr/>
            </p:nvSpPr>
            <p:spPr>
              <a:xfrm>
                <a:off x="7680573" y="2705817"/>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82" name="TextBox 81"/>
              <p:cNvSpPr txBox="1"/>
              <p:nvPr/>
            </p:nvSpPr>
            <p:spPr>
              <a:xfrm>
                <a:off x="7680573" y="3652139"/>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59" name="TextBox 58"/>
              <p:cNvSpPr txBox="1"/>
              <p:nvPr/>
            </p:nvSpPr>
            <p:spPr>
              <a:xfrm>
                <a:off x="5893125" y="1894846"/>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1</a:t>
                </a:r>
                <a:r>
                  <a:rPr lang="en-US" sz="1050" baseline="-25000" dirty="0">
                    <a:solidFill>
                      <a:schemeClr val="accent6">
                        <a:lumMod val="75000"/>
                      </a:schemeClr>
                    </a:solidFill>
                    <a:latin typeface="Arial" panose="020B0604020202020204" pitchFamily="34" charset="0"/>
                    <a:cs typeface="Arial" panose="020B0604020202020204" pitchFamily="34" charset="0"/>
                  </a:rPr>
                  <a:t>1</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60" name="TextBox 59"/>
              <p:cNvSpPr txBox="1"/>
              <p:nvPr/>
            </p:nvSpPr>
            <p:spPr>
              <a:xfrm>
                <a:off x="5893125" y="258633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61" name="TextBox 60"/>
              <p:cNvSpPr txBox="1"/>
              <p:nvPr/>
            </p:nvSpPr>
            <p:spPr>
              <a:xfrm>
                <a:off x="5893125" y="3296952"/>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62" name="TextBox 61"/>
              <p:cNvSpPr txBox="1"/>
              <p:nvPr/>
            </p:nvSpPr>
            <p:spPr>
              <a:xfrm>
                <a:off x="5893125" y="402326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63" name="TextBox 62"/>
              <p:cNvSpPr txBox="1"/>
              <p:nvPr/>
            </p:nvSpPr>
            <p:spPr>
              <a:xfrm>
                <a:off x="7921909" y="2452517"/>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64" name="TextBox 63"/>
              <p:cNvSpPr txBox="1"/>
              <p:nvPr/>
            </p:nvSpPr>
            <p:spPr>
              <a:xfrm>
                <a:off x="7921909" y="338744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67" name="TextBox 66"/>
              <p:cNvSpPr txBox="1"/>
              <p:nvPr/>
            </p:nvSpPr>
            <p:spPr>
              <a:xfrm>
                <a:off x="4210954" y="2887991"/>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68" name="TextBox 67"/>
              <p:cNvSpPr txBox="1"/>
              <p:nvPr/>
            </p:nvSpPr>
            <p:spPr>
              <a:xfrm>
                <a:off x="4231084" y="3398932"/>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31</a:t>
                </a:r>
                <a:endParaRPr lang="en-SG" sz="1050" baseline="-25000" dirty="0">
                  <a:solidFill>
                    <a:schemeClr val="accent5"/>
                  </a:solidFill>
                  <a:latin typeface="Arial" panose="020B0604020202020204" pitchFamily="34" charset="0"/>
                  <a:cs typeface="Arial" panose="020B0604020202020204" pitchFamily="34" charset="0"/>
                </a:endParaRPr>
              </a:p>
            </p:txBody>
          </p:sp>
        </p:grpSp>
      </p:grpSp>
      <mc:AlternateContent xmlns:mc="http://schemas.openxmlformats.org/markup-compatibility/2006" xmlns:a14="http://schemas.microsoft.com/office/drawing/2010/main">
        <mc:Choice Requires="a14">
          <p:sp>
            <p:nvSpPr>
              <p:cNvPr id="123" name="TextBox 122"/>
              <p:cNvSpPr txBox="1"/>
              <p:nvPr/>
            </p:nvSpPr>
            <p:spPr>
              <a:xfrm>
                <a:off x="6330868" y="209590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1</m:t>
                      </m:r>
                    </m:oMath>
                  </m:oMathPara>
                </a14:m>
                <a:endParaRPr lang="en-SG" sz="1050" baseline="-25000" dirty="0">
                  <a:solidFill>
                    <a:schemeClr val="bg1">
                      <a:lumMod val="75000"/>
                    </a:schemeClr>
                  </a:solidFill>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6330868" y="2095907"/>
                <a:ext cx="147476" cy="157864"/>
              </a:xfrm>
              <a:prstGeom prst="rect">
                <a:avLst/>
              </a:prstGeom>
              <a:blipFill>
                <a:blip r:embed="rId2"/>
                <a:stretch>
                  <a:fillRect l="-16667" r="-12500"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6330868" y="2800189"/>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2</m:t>
                      </m:r>
                    </m:oMath>
                  </m:oMathPara>
                </a14:m>
                <a:endParaRPr lang="en-SG" sz="1050" baseline="-25000" dirty="0">
                  <a:solidFill>
                    <a:schemeClr val="bg1">
                      <a:lumMod val="75000"/>
                    </a:schemeClr>
                  </a:solidFill>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6330868" y="2800189"/>
                <a:ext cx="147476" cy="157864"/>
              </a:xfrm>
              <a:prstGeom prst="rect">
                <a:avLst/>
              </a:prstGeom>
              <a:blipFill>
                <a:blip r:embed="rId3"/>
                <a:stretch>
                  <a:fillRect l="-16667" r="-12500" b="-19231"/>
                </a:stretch>
              </a:blipFill>
            </p:spPr>
            <p:txBody>
              <a:bodyPr/>
              <a:lstStyle/>
              <a:p>
                <a:r>
                  <a:rPr lang="en-SG">
                    <a:noFill/>
                  </a:rPr>
                  <a:t> </a:t>
                </a:r>
              </a:p>
            </p:txBody>
          </p:sp>
        </mc:Fallback>
      </mc:AlternateContent>
    </p:spTree>
    <p:extLst>
      <p:ext uri="{BB962C8B-B14F-4D97-AF65-F5344CB8AC3E}">
        <p14:creationId xmlns:p14="http://schemas.microsoft.com/office/powerpoint/2010/main" val="718563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Propagation </a:t>
            </a:r>
            <a:r>
              <a:rPr lang="en-US" sz="2400" b="1" dirty="0">
                <a:solidFill>
                  <a:schemeClr val="bg1"/>
                </a:solidFill>
                <a:latin typeface="Arial" panose="020B0604020202020204" pitchFamily="34" charset="0"/>
                <a:cs typeface="Arial" panose="020B0604020202020204" pitchFamily="34" charset="0"/>
              </a:rPr>
              <a:t>(One Perceptron)</a:t>
            </a:r>
            <a:endParaRPr lang="en-SG" b="1" dirty="0">
              <a:solidFill>
                <a:schemeClr val="bg1"/>
              </a:solidFill>
              <a:latin typeface="Arial" panose="020B0604020202020204" pitchFamily="34" charset="0"/>
              <a:cs typeface="Arial" panose="020B0604020202020204" pitchFamily="34" charset="0"/>
            </a:endParaRPr>
          </a:p>
        </p:txBody>
      </p:sp>
      <p:sp>
        <p:nvSpPr>
          <p:cNvPr id="119" name="Rectangle 118"/>
          <p:cNvSpPr/>
          <p:nvPr/>
        </p:nvSpPr>
        <p:spPr>
          <a:xfrm>
            <a:off x="2378419" y="4092618"/>
            <a:ext cx="714196" cy="39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nvGrpSpPr>
          <p:cNvPr id="128" name="Group 127"/>
          <p:cNvGrpSpPr/>
          <p:nvPr/>
        </p:nvGrpSpPr>
        <p:grpSpPr>
          <a:xfrm>
            <a:off x="595813" y="3661686"/>
            <a:ext cx="6560269" cy="399921"/>
            <a:chOff x="794417" y="4882242"/>
            <a:chExt cx="8747025" cy="533227"/>
          </a:xfrm>
        </p:grpSpPr>
        <p:sp>
          <p:nvSpPr>
            <p:cNvPr id="120" name="TextBox 119"/>
            <p:cNvSpPr txBox="1"/>
            <p:nvPr/>
          </p:nvSpPr>
          <p:spPr>
            <a:xfrm>
              <a:off x="794417" y="4923027"/>
              <a:ext cx="3276981" cy="492442"/>
            </a:xfrm>
            <a:prstGeom prst="rect">
              <a:avLst/>
            </a:prstGeom>
            <a:noFill/>
          </p:spPr>
          <p:txBody>
            <a:bodyPr wrap="square" rtlCol="0">
              <a:spAutoFit/>
            </a:bodyPr>
            <a:lstStyle/>
            <a:p>
              <a:r>
                <a:rPr lang="en-US" sz="1800" dirty="0"/>
                <a:t>Input x Weight + Bias</a:t>
              </a:r>
              <a:endParaRPr lang="en-SG" sz="1800" dirty="0"/>
            </a:p>
          </p:txBody>
        </p:sp>
        <mc:AlternateContent xmlns:mc="http://schemas.openxmlformats.org/markup-compatibility/2006" xmlns:a14="http://schemas.microsoft.com/office/drawing/2010/main">
          <mc:Choice Requires="a14">
            <p:sp>
              <p:nvSpPr>
                <p:cNvPr id="110" name="TextBox 109"/>
                <p:cNvSpPr txBox="1"/>
                <p:nvPr/>
              </p:nvSpPr>
              <p:spPr>
                <a:xfrm>
                  <a:off x="5558301" y="4882242"/>
                  <a:ext cx="3983141" cy="430886"/>
                </a:xfrm>
                <a:prstGeom prst="rect">
                  <a:avLst/>
                </a:prstGeom>
                <a:noFill/>
              </p:spPr>
              <p:txBody>
                <a:bodyPr wrap="none" lIns="0" tIns="0" rIns="0" bIns="0" rtlCol="0">
                  <a:spAutoFit/>
                </a:bodyPr>
                <a:lstStyle/>
                <a:p>
                  <a14:m>
                    <m:oMath xmlns:m="http://schemas.openxmlformats.org/officeDocument/2006/math">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m:t>
                          </m:r>
                        </m:sub>
                      </m:sSub>
                    </m:oMath>
                  </a14:m>
                  <a:r>
                    <a:rPr lang="en-SG" sz="2100" dirty="0"/>
                    <a:t> + </a:t>
                  </a:r>
                  <a14:m>
                    <m:oMath xmlns:m="http://schemas.openxmlformats.org/officeDocument/2006/math">
                      <m:r>
                        <a:rPr lang="en-US" sz="2100" i="1">
                          <a:latin typeface="Cambria Math" panose="02040503050406030204" pitchFamily="18" charset="0"/>
                        </a:rPr>
                        <m:t>𝑥</m:t>
                      </m:r>
                      <m:r>
                        <a:rPr lang="en-US" sz="2100" i="1" baseline="-25000">
                          <a:latin typeface="Cambria Math" panose="02040503050406030204" pitchFamily="18" charset="0"/>
                        </a:rPr>
                        <m:t>3</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m:t>
                          </m:r>
                        </m:sub>
                      </m:sSub>
                      <m:r>
                        <a:rPr lang="en-US" sz="2100">
                          <a:solidFill>
                            <a:schemeClr val="tx1"/>
                          </a:solidFill>
                          <a:latin typeface="Cambria Math" panose="02040503050406030204" pitchFamily="18" charset="0"/>
                        </a:rPr>
                        <m:t>+</m:t>
                      </m:r>
                      <m:r>
                        <m:rPr>
                          <m:sty m:val="p"/>
                        </m:rPr>
                        <a:rPr lang="en-US" sz="2100">
                          <a:solidFill>
                            <a:schemeClr val="accent6">
                              <a:lumMod val="75000"/>
                            </a:schemeClr>
                          </a:solidFill>
                          <a:latin typeface="Cambria Math" panose="02040503050406030204" pitchFamily="18" charset="0"/>
                        </a:rPr>
                        <m:t>b</m:t>
                      </m:r>
                      <m:r>
                        <a:rPr lang="en-US" sz="2100" i="1">
                          <a:solidFill>
                            <a:schemeClr val="tx1"/>
                          </a:solidFill>
                          <a:latin typeface="Cambria Math" panose="02040503050406030204" pitchFamily="18" charset="0"/>
                        </a:rPr>
                        <m:t>)</m:t>
                      </m:r>
                    </m:oMath>
                  </a14:m>
                  <a:endParaRPr lang="en-SG" sz="21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5558301" y="4882242"/>
                  <a:ext cx="3983141" cy="430886"/>
                </a:xfrm>
                <a:prstGeom prst="rect">
                  <a:avLst/>
                </a:prstGeom>
                <a:blipFill>
                  <a:blip r:embed="rId2"/>
                  <a:stretch>
                    <a:fillRect l="-4286" t="-26415" r="-3265" b="-50943"/>
                  </a:stretch>
                </a:blipFill>
              </p:spPr>
              <p:txBody>
                <a:bodyPr/>
                <a:lstStyle/>
                <a:p>
                  <a:r>
                    <a:rPr lang="en-SG">
                      <a:noFill/>
                    </a:rPr>
                    <a:t> </a:t>
                  </a:r>
                </a:p>
              </p:txBody>
            </p:sp>
          </mc:Fallback>
        </mc:AlternateContent>
      </p:grpSp>
      <p:grpSp>
        <p:nvGrpSpPr>
          <p:cNvPr id="126" name="Group 125"/>
          <p:cNvGrpSpPr/>
          <p:nvPr/>
        </p:nvGrpSpPr>
        <p:grpSpPr>
          <a:xfrm>
            <a:off x="595813" y="4142795"/>
            <a:ext cx="6559421" cy="647593"/>
            <a:chOff x="794417" y="5523724"/>
            <a:chExt cx="8745894" cy="863458"/>
          </a:xfrm>
        </p:grpSpPr>
        <p:sp>
          <p:nvSpPr>
            <p:cNvPr id="121" name="TextBox 120"/>
            <p:cNvSpPr txBox="1"/>
            <p:nvPr/>
          </p:nvSpPr>
          <p:spPr>
            <a:xfrm>
              <a:off x="794417" y="5525407"/>
              <a:ext cx="3601099" cy="861775"/>
            </a:xfrm>
            <a:prstGeom prst="rect">
              <a:avLst/>
            </a:prstGeom>
            <a:noFill/>
          </p:spPr>
          <p:txBody>
            <a:bodyPr wrap="square" rtlCol="0">
              <a:spAutoFit/>
            </a:bodyPr>
            <a:lstStyle/>
            <a:p>
              <a:r>
                <a:rPr lang="en-US" sz="1800" dirty="0"/>
                <a:t>Apply Activation Function</a:t>
              </a:r>
              <a:endParaRPr lang="en-SG" sz="1800" dirty="0"/>
            </a:p>
          </p:txBody>
        </p:sp>
        <mc:AlternateContent xmlns:mc="http://schemas.openxmlformats.org/markup-compatibility/2006" xmlns:a14="http://schemas.microsoft.com/office/drawing/2010/main">
          <mc:Choice Requires="a14">
            <p:sp>
              <p:nvSpPr>
                <p:cNvPr id="114" name="TextBox 113"/>
                <p:cNvSpPr txBox="1"/>
                <p:nvPr/>
              </p:nvSpPr>
              <p:spPr>
                <a:xfrm>
                  <a:off x="5351985" y="5523724"/>
                  <a:ext cx="4188326" cy="430887"/>
                </a:xfrm>
                <a:prstGeom prst="rect">
                  <a:avLst/>
                </a:prstGeom>
                <a:noFill/>
              </p:spPr>
              <p:txBody>
                <a:bodyPr wrap="none" lIns="0" tIns="0" rIns="0" bIns="0" rtlCol="0">
                  <a:spAutoFit/>
                </a:bodyPr>
                <a:lstStyle/>
                <a:p>
                  <a14:m>
                    <m:oMath xmlns:m="http://schemas.openxmlformats.org/officeDocument/2006/math">
                      <m:r>
                        <m:rPr>
                          <m:sty m:val="p"/>
                        </m:rPr>
                        <a:rPr lang="el-GR" sz="2100" i="1">
                          <a:solidFill>
                            <a:srgbClr val="FF0000"/>
                          </a:solidFill>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m:t>
                          </m:r>
                        </m:sub>
                      </m:sSub>
                    </m:oMath>
                  </a14:m>
                  <a:r>
                    <a:rPr lang="en-SG" sz="2100" dirty="0"/>
                    <a:t> + </a:t>
                  </a:r>
                  <a14:m>
                    <m:oMath xmlns:m="http://schemas.openxmlformats.org/officeDocument/2006/math">
                      <m:r>
                        <a:rPr lang="en-US" sz="2100" i="1">
                          <a:latin typeface="Cambria Math" panose="02040503050406030204" pitchFamily="18" charset="0"/>
                        </a:rPr>
                        <m:t>𝑥</m:t>
                      </m:r>
                      <m:r>
                        <a:rPr lang="en-US" sz="2100" i="1" baseline="-25000">
                          <a:latin typeface="Cambria Math" panose="02040503050406030204" pitchFamily="18" charset="0"/>
                        </a:rPr>
                        <m:t>3</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m:t>
                          </m:r>
                        </m:sub>
                      </m:sSub>
                      <m:r>
                        <a:rPr lang="en-US" sz="2100">
                          <a:solidFill>
                            <a:schemeClr val="tx1"/>
                          </a:solidFill>
                          <a:latin typeface="Cambria Math" panose="02040503050406030204" pitchFamily="18" charset="0"/>
                        </a:rPr>
                        <m:t>+</m:t>
                      </m:r>
                      <m:r>
                        <m:rPr>
                          <m:sty m:val="p"/>
                        </m:rPr>
                        <a:rPr lang="en-US" sz="2100">
                          <a:solidFill>
                            <a:schemeClr val="accent6">
                              <a:lumMod val="75000"/>
                            </a:schemeClr>
                          </a:solidFill>
                          <a:latin typeface="Cambria Math" panose="02040503050406030204" pitchFamily="18" charset="0"/>
                        </a:rPr>
                        <m:t>b</m:t>
                      </m:r>
                      <m:r>
                        <a:rPr lang="en-US" sz="2100" i="1">
                          <a:solidFill>
                            <a:schemeClr val="tx1"/>
                          </a:solidFill>
                          <a:latin typeface="Cambria Math" panose="02040503050406030204" pitchFamily="18" charset="0"/>
                        </a:rPr>
                        <m:t>)</m:t>
                      </m:r>
                    </m:oMath>
                  </a14:m>
                  <a:endParaRPr lang="en-SG" sz="2100" dirty="0"/>
                </a:p>
              </p:txBody>
            </p:sp>
          </mc:Choice>
          <mc:Fallback xmlns="">
            <p:sp>
              <p:nvSpPr>
                <p:cNvPr id="114" name="TextBox 113"/>
                <p:cNvSpPr txBox="1">
                  <a:spLocks noRot="1" noChangeAspect="1" noMove="1" noResize="1" noEditPoints="1" noAdjustHandles="1" noChangeArrowheads="1" noChangeShapeType="1" noTextEdit="1"/>
                </p:cNvSpPr>
                <p:nvPr/>
              </p:nvSpPr>
              <p:spPr>
                <a:xfrm>
                  <a:off x="5351985" y="5523724"/>
                  <a:ext cx="4188326" cy="430887"/>
                </a:xfrm>
                <a:prstGeom prst="rect">
                  <a:avLst/>
                </a:prstGeom>
                <a:blipFill>
                  <a:blip r:embed="rId3"/>
                  <a:stretch>
                    <a:fillRect l="-2132" t="-26415" r="-2907" b="-50943"/>
                  </a:stretch>
                </a:blipFill>
              </p:spPr>
              <p:txBody>
                <a:bodyPr/>
                <a:lstStyle/>
                <a:p>
                  <a:r>
                    <a:rPr lang="en-SG">
                      <a:noFill/>
                    </a:rPr>
                    <a:t> </a:t>
                  </a:r>
                </a:p>
              </p:txBody>
            </p:sp>
          </mc:Fallback>
        </mc:AlternateContent>
      </p:grpSp>
      <p:sp>
        <p:nvSpPr>
          <p:cNvPr id="123" name="Rectangle 122"/>
          <p:cNvSpPr/>
          <p:nvPr/>
        </p:nvSpPr>
        <p:spPr>
          <a:xfrm>
            <a:off x="2378419" y="4569332"/>
            <a:ext cx="714196" cy="39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nvGrpSpPr>
          <p:cNvPr id="127" name="Group 126"/>
          <p:cNvGrpSpPr/>
          <p:nvPr/>
        </p:nvGrpSpPr>
        <p:grpSpPr>
          <a:xfrm>
            <a:off x="595813" y="4608292"/>
            <a:ext cx="6585502" cy="381808"/>
            <a:chOff x="794417" y="6144391"/>
            <a:chExt cx="8780670" cy="509078"/>
          </a:xfrm>
        </p:grpSpPr>
        <mc:AlternateContent xmlns:mc="http://schemas.openxmlformats.org/markup-compatibility/2006" xmlns:a14="http://schemas.microsoft.com/office/drawing/2010/main">
          <mc:Choice Requires="a14">
            <p:sp>
              <p:nvSpPr>
                <p:cNvPr id="116" name="TextBox 115"/>
                <p:cNvSpPr txBox="1"/>
                <p:nvPr/>
              </p:nvSpPr>
              <p:spPr>
                <a:xfrm>
                  <a:off x="4231828" y="6144391"/>
                  <a:ext cx="5343259" cy="430887"/>
                </a:xfrm>
                <a:prstGeom prst="rect">
                  <a:avLst/>
                </a:prstGeom>
                <a:noFill/>
              </p:spPr>
              <p:txBody>
                <a:bodyPr wrap="none" lIns="0" tIns="0" rIns="0" bIns="0" rtlCol="0">
                  <a:spAutoFit/>
                </a:bodyPr>
                <a:lstStyle/>
                <a:p>
                  <a14:m>
                    <m:oMath xmlns:m="http://schemas.openxmlformats.org/officeDocument/2006/math">
                      <m:r>
                        <a:rPr lang="en-US" sz="2100" i="1">
                          <a:latin typeface="Cambria Math" panose="02040503050406030204" pitchFamily="18" charset="0"/>
                        </a:rPr>
                        <m:t>𝑓</m:t>
                      </m:r>
                      <m:r>
                        <a:rPr lang="en-US" sz="2100" i="1">
                          <a:latin typeface="Cambria Math" panose="02040503050406030204" pitchFamily="18" charset="0"/>
                        </a:rPr>
                        <m:t>(</m:t>
                      </m:r>
                      <m:r>
                        <a:rPr lang="en-US" sz="2100" i="1">
                          <a:latin typeface="Cambria Math" panose="02040503050406030204" pitchFamily="18" charset="0"/>
                        </a:rPr>
                        <m:t>𝑥</m:t>
                      </m:r>
                      <m:r>
                        <a:rPr lang="en-US" sz="2100" i="1">
                          <a:latin typeface="Cambria Math" panose="02040503050406030204" pitchFamily="18" charset="0"/>
                        </a:rPr>
                        <m:t>)=</m:t>
                      </m:r>
                      <m:r>
                        <m:rPr>
                          <m:sty m:val="p"/>
                        </m:rPr>
                        <a:rPr lang="el-GR" sz="2100" i="1">
                          <a:solidFill>
                            <a:srgbClr val="FF0000"/>
                          </a:solidFill>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m:t>
                          </m:r>
                        </m:sub>
                      </m:sSub>
                    </m:oMath>
                  </a14:m>
                  <a:r>
                    <a:rPr lang="en-SG" sz="2100" dirty="0"/>
                    <a:t> +</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m:t>
                          </m:r>
                        </m:sub>
                      </m:sSub>
                      <m:r>
                        <a:rPr lang="en-US" sz="2100">
                          <a:solidFill>
                            <a:schemeClr val="tx1"/>
                          </a:solidFill>
                          <a:latin typeface="Cambria Math" panose="02040503050406030204" pitchFamily="18" charset="0"/>
                        </a:rPr>
                        <m:t>+</m:t>
                      </m:r>
                      <m:r>
                        <m:rPr>
                          <m:sty m:val="p"/>
                        </m:rPr>
                        <a:rPr lang="en-US" sz="2100">
                          <a:solidFill>
                            <a:schemeClr val="accent6">
                              <a:lumMod val="75000"/>
                            </a:schemeClr>
                          </a:solidFill>
                          <a:latin typeface="Cambria Math" panose="02040503050406030204" pitchFamily="18" charset="0"/>
                        </a:rPr>
                        <m:t>b</m:t>
                      </m:r>
                      <m:r>
                        <a:rPr lang="en-US" sz="2100">
                          <a:solidFill>
                            <a:schemeClr val="tx1"/>
                          </a:solidFill>
                          <a:latin typeface="Cambria Math" panose="02040503050406030204" pitchFamily="18" charset="0"/>
                        </a:rPr>
                        <m:t>)</m:t>
                      </m:r>
                    </m:oMath>
                  </a14:m>
                  <a:endParaRPr lang="en-SG" sz="2100" dirty="0"/>
                </a:p>
              </p:txBody>
            </p:sp>
          </mc:Choice>
          <mc:Fallback xmlns="">
            <p:sp>
              <p:nvSpPr>
                <p:cNvPr id="116" name="TextBox 115"/>
                <p:cNvSpPr txBox="1">
                  <a:spLocks noRot="1" noChangeAspect="1" noMove="1" noResize="1" noEditPoints="1" noAdjustHandles="1" noChangeArrowheads="1" noChangeShapeType="1" noTextEdit="1"/>
                </p:cNvSpPr>
                <p:nvPr/>
              </p:nvSpPr>
              <p:spPr>
                <a:xfrm>
                  <a:off x="4231828" y="6144391"/>
                  <a:ext cx="5343259" cy="430887"/>
                </a:xfrm>
                <a:prstGeom prst="rect">
                  <a:avLst/>
                </a:prstGeom>
                <a:blipFill>
                  <a:blip r:embed="rId4"/>
                  <a:stretch>
                    <a:fillRect l="-3196" t="-26415" r="-2435" b="-50943"/>
                  </a:stretch>
                </a:blipFill>
              </p:spPr>
              <p:txBody>
                <a:bodyPr/>
                <a:lstStyle/>
                <a:p>
                  <a:r>
                    <a:rPr lang="en-SG">
                      <a:noFill/>
                    </a:rPr>
                    <a:t> </a:t>
                  </a:r>
                </a:p>
              </p:txBody>
            </p:sp>
          </mc:Fallback>
        </mc:AlternateContent>
        <p:sp>
          <p:nvSpPr>
            <p:cNvPr id="124" name="TextBox 123"/>
            <p:cNvSpPr txBox="1"/>
            <p:nvPr/>
          </p:nvSpPr>
          <p:spPr>
            <a:xfrm>
              <a:off x="794417" y="6161026"/>
              <a:ext cx="3601098" cy="492443"/>
            </a:xfrm>
            <a:prstGeom prst="rect">
              <a:avLst/>
            </a:prstGeom>
            <a:noFill/>
          </p:spPr>
          <p:txBody>
            <a:bodyPr wrap="square" rtlCol="0">
              <a:spAutoFit/>
            </a:bodyPr>
            <a:lstStyle/>
            <a:p>
              <a:r>
                <a:rPr lang="en-US" sz="1800" dirty="0"/>
                <a:t>Obtain output</a:t>
              </a:r>
              <a:endParaRPr lang="en-SG" sz="1800" dirty="0"/>
            </a:p>
          </p:txBody>
        </p:sp>
      </p:grpSp>
      <p:grpSp>
        <p:nvGrpSpPr>
          <p:cNvPr id="130" name="Group 129"/>
          <p:cNvGrpSpPr/>
          <p:nvPr/>
        </p:nvGrpSpPr>
        <p:grpSpPr>
          <a:xfrm>
            <a:off x="1457045" y="1819897"/>
            <a:ext cx="4284830" cy="1443422"/>
            <a:chOff x="1942727" y="2426529"/>
            <a:chExt cx="5713106" cy="1924562"/>
          </a:xfrm>
        </p:grpSpPr>
        <p:grpSp>
          <p:nvGrpSpPr>
            <p:cNvPr id="111" name="Group 110"/>
            <p:cNvGrpSpPr/>
            <p:nvPr/>
          </p:nvGrpSpPr>
          <p:grpSpPr>
            <a:xfrm>
              <a:off x="1942727" y="2426529"/>
              <a:ext cx="5713106" cy="1924562"/>
              <a:chOff x="1160848" y="2554252"/>
              <a:chExt cx="5713106" cy="1924562"/>
            </a:xfrm>
          </p:grpSpPr>
          <p:sp>
            <p:nvSpPr>
              <p:cNvPr id="66" name="Oval 65"/>
              <p:cNvSpPr/>
              <p:nvPr/>
            </p:nvSpPr>
            <p:spPr>
              <a:xfrm>
                <a:off x="3511611" y="258783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7" name="Oval 66"/>
              <p:cNvSpPr/>
              <p:nvPr/>
            </p:nvSpPr>
            <p:spPr>
              <a:xfrm>
                <a:off x="3511611" y="3281252"/>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8" name="Oval 67"/>
              <p:cNvSpPr/>
              <p:nvPr/>
            </p:nvSpPr>
            <p:spPr>
              <a:xfrm>
                <a:off x="3511611" y="402686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0" name="Oval 69"/>
              <p:cNvSpPr/>
              <p:nvPr/>
            </p:nvSpPr>
            <p:spPr>
              <a:xfrm>
                <a:off x="5561129" y="3295871"/>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cxnSp>
            <p:nvCxnSpPr>
              <p:cNvPr id="74" name="Straight Arrow Connector 73"/>
              <p:cNvCxnSpPr>
                <a:stCxn id="66" idx="6"/>
                <a:endCxn id="70" idx="2"/>
              </p:cNvCxnSpPr>
              <p:nvPr/>
            </p:nvCxnSpPr>
            <p:spPr>
              <a:xfrm>
                <a:off x="3963556" y="2813807"/>
                <a:ext cx="1597573" cy="70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7" idx="6"/>
                <a:endCxn id="70" idx="2"/>
              </p:cNvCxnSpPr>
              <p:nvPr/>
            </p:nvCxnSpPr>
            <p:spPr>
              <a:xfrm>
                <a:off x="3963556" y="3507225"/>
                <a:ext cx="1597573" cy="146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8" idx="6"/>
                <a:endCxn id="70" idx="2"/>
              </p:cNvCxnSpPr>
              <p:nvPr/>
            </p:nvCxnSpPr>
            <p:spPr>
              <a:xfrm flipV="1">
                <a:off x="3963556" y="3521844"/>
                <a:ext cx="1597573" cy="7309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2442653" y="2554252"/>
                <a:ext cx="87544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96" name="TextBox 95"/>
              <p:cNvSpPr txBox="1"/>
              <p:nvPr/>
            </p:nvSpPr>
            <p:spPr>
              <a:xfrm>
                <a:off x="2389347" y="3249721"/>
                <a:ext cx="92874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sp>
            <p:nvSpPr>
              <p:cNvPr id="97" name="TextBox 96"/>
              <p:cNvSpPr txBox="1"/>
              <p:nvPr/>
            </p:nvSpPr>
            <p:spPr>
              <a:xfrm>
                <a:off x="1160848" y="4026869"/>
                <a:ext cx="2128672"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cxnSp>
            <p:nvCxnSpPr>
              <p:cNvPr id="98" name="Straight Arrow Connector 97"/>
              <p:cNvCxnSpPr/>
              <p:nvPr/>
            </p:nvCxnSpPr>
            <p:spPr>
              <a:xfrm>
                <a:off x="3233973" y="280110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3233973" y="349846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3233973" y="42410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203451" y="2655999"/>
                <a:ext cx="566359"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7" name="TextBox 56"/>
              <p:cNvSpPr txBox="1"/>
              <p:nvPr/>
            </p:nvSpPr>
            <p:spPr>
              <a:xfrm>
                <a:off x="4182331" y="3217986"/>
                <a:ext cx="587479"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60" name="TextBox 59"/>
              <p:cNvSpPr txBox="1"/>
              <p:nvPr/>
            </p:nvSpPr>
            <p:spPr>
              <a:xfrm>
                <a:off x="5625597" y="3298409"/>
                <a:ext cx="534737" cy="430887"/>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105" name="TextBox 104"/>
              <p:cNvSpPr txBox="1"/>
              <p:nvPr/>
            </p:nvSpPr>
            <p:spPr>
              <a:xfrm>
                <a:off x="4182331" y="3733454"/>
                <a:ext cx="587479"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25000" dirty="0">
                    <a:solidFill>
                      <a:schemeClr val="accent5"/>
                    </a:solidFill>
                    <a:latin typeface="Arial" panose="020B0604020202020204" pitchFamily="34" charset="0"/>
                    <a:cs typeface="Arial" panose="020B0604020202020204" pitchFamily="34" charset="0"/>
                  </a:rPr>
                  <a:t>3</a:t>
                </a:r>
                <a:endParaRPr lang="en-SG" sz="1050" baseline="-25000" dirty="0">
                  <a:solidFill>
                    <a:schemeClr val="accent5"/>
                  </a:solidFill>
                  <a:latin typeface="Arial" panose="020B0604020202020204" pitchFamily="34" charset="0"/>
                  <a:cs typeface="Arial" panose="020B0604020202020204" pitchFamily="34" charset="0"/>
                </a:endParaRPr>
              </a:p>
            </p:txBody>
          </p:sp>
          <p:cxnSp>
            <p:nvCxnSpPr>
              <p:cNvPr id="106" name="Straight Arrow Connector 105"/>
              <p:cNvCxnSpPr/>
              <p:nvPr/>
            </p:nvCxnSpPr>
            <p:spPr>
              <a:xfrm>
                <a:off x="6023174" y="349846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p:cNvSpPr txBox="1"/>
                  <p:nvPr/>
                </p:nvSpPr>
                <p:spPr>
                  <a:xfrm>
                    <a:off x="6307595" y="3316972"/>
                    <a:ext cx="566359" cy="3335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dirty="0">
                              <a:latin typeface="Cambria Math" panose="02040503050406030204" pitchFamily="18" charset="0"/>
                              <a:cs typeface="Arial" panose="020B0604020202020204" pitchFamily="34" charset="0"/>
                            </a:rPr>
                            <m:t>𝑓</m:t>
                          </m:r>
                          <m:r>
                            <a:rPr lang="en-US" sz="1050" i="1" dirty="0">
                              <a:latin typeface="Cambria Math" panose="02040503050406030204" pitchFamily="18" charset="0"/>
                              <a:cs typeface="Arial" panose="020B0604020202020204" pitchFamily="34" charset="0"/>
                            </a:rPr>
                            <m:t>(</m:t>
                          </m:r>
                          <m:r>
                            <a:rPr lang="en-US" sz="1050" i="1" dirty="0">
                              <a:latin typeface="Cambria Math" panose="02040503050406030204" pitchFamily="18" charset="0"/>
                              <a:cs typeface="Arial" panose="020B0604020202020204" pitchFamily="34" charset="0"/>
                            </a:rPr>
                            <m:t>𝑥</m:t>
                          </m:r>
                          <m:r>
                            <a:rPr lang="en-US" sz="1050" i="1" dirty="0">
                              <a:latin typeface="Cambria Math" panose="02040503050406030204" pitchFamily="18" charset="0"/>
                              <a:cs typeface="Arial" panose="020B0604020202020204" pitchFamily="34" charset="0"/>
                            </a:rPr>
                            <m:t>)</m:t>
                          </m:r>
                        </m:oMath>
                      </m:oMathPara>
                    </a14:m>
                    <a:endParaRPr lang="en-SG" sz="1050" baseline="-25000" dirty="0">
                      <a:latin typeface="Arial" panose="020B0604020202020204" pitchFamily="34" charset="0"/>
                      <a:cs typeface="Arial" panose="020B0604020202020204" pitchFamily="34" charset="0"/>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6307595" y="3316972"/>
                    <a:ext cx="566359" cy="333596"/>
                  </a:xfrm>
                  <a:prstGeom prst="rect">
                    <a:avLst/>
                  </a:prstGeom>
                  <a:blipFill>
                    <a:blip r:embed="rId5"/>
                    <a:stretch>
                      <a:fillRect b="-9756"/>
                    </a:stretch>
                  </a:blipFill>
                </p:spPr>
                <p:txBody>
                  <a:bodyPr/>
                  <a:lstStyle/>
                  <a:p>
                    <a:r>
                      <a:rPr lang="en-SG">
                        <a:noFill/>
                      </a:rPr>
                      <a:t> </a:t>
                    </a:r>
                  </a:p>
                </p:txBody>
              </p:sp>
            </mc:Fallback>
          </mc:AlternateContent>
        </p:grpSp>
        <p:sp>
          <p:nvSpPr>
            <p:cNvPr id="129" name="TextBox 128"/>
            <p:cNvSpPr txBox="1"/>
            <p:nvPr/>
          </p:nvSpPr>
          <p:spPr>
            <a:xfrm>
              <a:off x="6617674" y="2959681"/>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082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Activation Function</a:t>
            </a:r>
            <a:endParaRPr lang="en-SG" b="1" dirty="0">
              <a:solidFill>
                <a:schemeClr val="bg1"/>
              </a:solidFill>
              <a:latin typeface="Arial" panose="020B0604020202020204" pitchFamily="34" charset="0"/>
              <a:cs typeface="Arial" panose="020B0604020202020204" pitchFamily="34" charset="0"/>
            </a:endParaRPr>
          </a:p>
        </p:txBody>
      </p:sp>
      <p:sp>
        <p:nvSpPr>
          <p:cNvPr id="7" name="Content Placeholder 6"/>
          <p:cNvSpPr>
            <a:spLocks noGrp="1"/>
          </p:cNvSpPr>
          <p:nvPr>
            <p:ph idx="1"/>
          </p:nvPr>
        </p:nvSpPr>
        <p:spPr>
          <a:xfrm>
            <a:off x="628650" y="1272137"/>
            <a:ext cx="7496676" cy="738591"/>
          </a:xfrm>
        </p:spPr>
        <p:txBody>
          <a:bodyPr>
            <a:normAutofit lnSpcReduction="10000"/>
          </a:bodyPr>
          <a:lstStyle/>
          <a:p>
            <a:r>
              <a:rPr lang="en-US" dirty="0"/>
              <a:t>A mathematics function that determines the output of each perceptron in the neural network</a:t>
            </a:r>
            <a:endParaRPr lang="en-SG" dirty="0"/>
          </a:p>
        </p:txBody>
      </p:sp>
      <p:pic>
        <p:nvPicPr>
          <p:cNvPr id="13314" name="Picture 2" descr="Activation Function - AI Wiki"/>
          <p:cNvPicPr>
            <a:picLocks noChangeAspect="1" noChangeArrowheads="1"/>
          </p:cNvPicPr>
          <p:nvPr/>
        </p:nvPicPr>
        <p:blipFill rotWithShape="1">
          <a:blip r:embed="rId2">
            <a:extLst>
              <a:ext uri="{28A0092B-C50C-407E-A947-70E740481C1C}">
                <a14:useLocalDpi xmlns:a14="http://schemas.microsoft.com/office/drawing/2010/main" val="0"/>
              </a:ext>
            </a:extLst>
          </a:blip>
          <a:srcRect l="52664" t="52100"/>
          <a:stretch/>
        </p:blipFill>
        <p:spPr bwMode="auto">
          <a:xfrm>
            <a:off x="473243" y="2196727"/>
            <a:ext cx="2382252" cy="16162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8" name="TextBox 37"/>
              <p:cNvSpPr txBox="1"/>
              <p:nvPr/>
            </p:nvSpPr>
            <p:spPr>
              <a:xfrm>
                <a:off x="3170299" y="2386461"/>
                <a:ext cx="4007444" cy="323165"/>
              </a:xfrm>
              <a:prstGeom prst="rect">
                <a:avLst/>
              </a:prstGeom>
              <a:noFill/>
            </p:spPr>
            <p:txBody>
              <a:bodyPr wrap="none" lIns="0" tIns="0" rIns="0" bIns="0" rtlCol="0">
                <a:spAutoFit/>
              </a:bodyPr>
              <a:lstStyle/>
              <a:p>
                <a14:m>
                  <m:oMath xmlns:m="http://schemas.openxmlformats.org/officeDocument/2006/math">
                    <m:r>
                      <a:rPr lang="en-US" sz="2100" i="1">
                        <a:solidFill>
                          <a:schemeClr val="tx1"/>
                        </a:solidFill>
                        <a:latin typeface="Cambria Math" panose="02040503050406030204" pitchFamily="18" charset="0"/>
                      </a:rPr>
                      <m:t>𝑓</m:t>
                    </m:r>
                    <m:r>
                      <a:rPr lang="en-US" sz="2100" i="1">
                        <a:latin typeface="Cambria Math" panose="02040503050406030204" pitchFamily="18" charset="0"/>
                      </a:rPr>
                      <m:t>(</m:t>
                    </m:r>
                    <m:r>
                      <a:rPr lang="en-US" sz="2100" i="1">
                        <a:latin typeface="Cambria Math" panose="02040503050406030204" pitchFamily="18" charset="0"/>
                      </a:rPr>
                      <m:t>𝑥</m:t>
                    </m:r>
                    <m:r>
                      <a:rPr lang="en-US" sz="2100" i="1">
                        <a:latin typeface="Cambria Math" panose="02040503050406030204" pitchFamily="18" charset="0"/>
                      </a:rPr>
                      <m:t>)=</m:t>
                    </m:r>
                    <m:r>
                      <m:rPr>
                        <m:sty m:val="p"/>
                      </m:rPr>
                      <a:rPr lang="el-GR" sz="2100" i="1">
                        <a:solidFill>
                          <a:schemeClr val="tx1"/>
                        </a:solidFill>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m:t>
                        </m:r>
                      </m:sub>
                    </m:sSub>
                  </m:oMath>
                </a14:m>
                <a:r>
                  <a:rPr lang="en-SG" sz="2100" dirty="0"/>
                  <a:t> +</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
                      <m:sSubPr>
                        <m:ctrlPr>
                          <a:rPr lang="en-US" sz="2100" i="1">
                            <a:solidFill>
                              <a:schemeClr val="accent5"/>
                            </a:solidFill>
                            <a:latin typeface="Cambria Math" panose="02040503050406030204" pitchFamily="18" charset="0"/>
                          </a:rPr>
                        </m:ctrlPr>
                      </m:sSub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m:t>
                        </m:r>
                      </m:sub>
                    </m:sSub>
                    <m:r>
                      <a:rPr lang="en-US" sz="2100">
                        <a:solidFill>
                          <a:schemeClr val="tx1"/>
                        </a:solidFill>
                        <a:latin typeface="Cambria Math" panose="02040503050406030204" pitchFamily="18" charset="0"/>
                      </a:rPr>
                      <m:t>+</m:t>
                    </m:r>
                    <m:r>
                      <m:rPr>
                        <m:sty m:val="p"/>
                      </m:rPr>
                      <a:rPr lang="en-US" sz="2100">
                        <a:solidFill>
                          <a:schemeClr val="accent6">
                            <a:lumMod val="75000"/>
                          </a:schemeClr>
                        </a:solidFill>
                        <a:latin typeface="Cambria Math" panose="02040503050406030204" pitchFamily="18" charset="0"/>
                      </a:rPr>
                      <m:t>b</m:t>
                    </m:r>
                    <m:r>
                      <a:rPr lang="en-US" sz="2100">
                        <a:solidFill>
                          <a:schemeClr val="tx1"/>
                        </a:solidFill>
                        <a:latin typeface="Cambria Math" panose="02040503050406030204" pitchFamily="18" charset="0"/>
                      </a:rPr>
                      <m:t>)</m:t>
                    </m:r>
                  </m:oMath>
                </a14:m>
                <a:endParaRPr lang="en-SG" sz="2100" dirty="0"/>
              </a:p>
            </p:txBody>
          </p:sp>
        </mc:Choice>
        <mc:Fallback xmlns="">
          <p:sp>
            <p:nvSpPr>
              <p:cNvPr id="38" name="TextBox 37"/>
              <p:cNvSpPr txBox="1">
                <a:spLocks noRot="1" noChangeAspect="1" noMove="1" noResize="1" noEditPoints="1" noAdjustHandles="1" noChangeArrowheads="1" noChangeShapeType="1" noTextEdit="1"/>
              </p:cNvSpPr>
              <p:nvPr/>
            </p:nvSpPr>
            <p:spPr>
              <a:xfrm>
                <a:off x="3170299" y="2386461"/>
                <a:ext cx="4007444" cy="323165"/>
              </a:xfrm>
              <a:prstGeom prst="rect">
                <a:avLst/>
              </a:prstGeom>
              <a:blipFill>
                <a:blip r:embed="rId3"/>
                <a:stretch>
                  <a:fillRect l="-3044" t="-24528" r="-2435" b="-509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3763780" y="2899898"/>
                <a:ext cx="3959225" cy="323165"/>
              </a:xfrm>
              <a:prstGeom prst="rect">
                <a:avLst/>
              </a:prstGeom>
              <a:noFill/>
            </p:spPr>
            <p:txBody>
              <a:bodyPr wrap="none" lIns="0" tIns="0" rIns="0" bIns="0" rtlCol="0">
                <a:spAutoFit/>
              </a:bodyPr>
              <a:lstStyle/>
              <a:p>
                <a14:m>
                  <m:oMath xmlns:m="http://schemas.openxmlformats.org/officeDocument/2006/math">
                    <m:r>
                      <a:rPr lang="en-US" sz="2100" i="1">
                        <a:latin typeface="Cambria Math" panose="02040503050406030204" pitchFamily="18" charset="0"/>
                      </a:rPr>
                      <m:t>=</m:t>
                    </m:r>
                    <m:r>
                      <m:rPr>
                        <m:sty m:val="p"/>
                      </m:rPr>
                      <a:rPr lang="el-GR" sz="2100" i="1">
                        <a:solidFill>
                          <a:srgbClr val="FF0000"/>
                        </a:solidFill>
                        <a:latin typeface="Cambria Math" panose="02040503050406030204" pitchFamily="18" charset="0"/>
                      </a:rPr>
                      <m:t>σ</m:t>
                    </m:r>
                    <m:r>
                      <a:rPr lang="en-US" sz="2100" i="1">
                        <a:latin typeface="Cambria Math" panose="02040503050406030204" pitchFamily="18" charset="0"/>
                      </a:rPr>
                      <m:t>(20</m:t>
                    </m:r>
                    <m:r>
                      <a:rPr lang="en-US" sz="2100" i="1">
                        <a:solidFill>
                          <a:schemeClr val="accent5"/>
                        </a:solidFill>
                        <a:latin typeface="Cambria Math" panose="02040503050406030204" pitchFamily="18" charset="0"/>
                        <a:ea typeface="Cambria Math" panose="02040503050406030204" pitchFamily="18" charset="0"/>
                      </a:rPr>
                      <m:t>∙(−</m:t>
                    </m:r>
                    <m:r>
                      <a:rPr lang="en-US" sz="2100" i="1">
                        <a:solidFill>
                          <a:schemeClr val="accent5"/>
                        </a:solidFill>
                        <a:latin typeface="Cambria Math" panose="02040503050406030204" pitchFamily="18" charset="0"/>
                      </a:rPr>
                      <m:t>3)</m:t>
                    </m:r>
                    <m:r>
                      <a:rPr lang="en-US" sz="2100" i="1">
                        <a:latin typeface="Cambria Math" panose="02040503050406030204" pitchFamily="18" charset="0"/>
                      </a:rPr>
                      <m:t>+23</m:t>
                    </m:r>
                    <m:r>
                      <a:rPr lang="en-US" sz="2100" i="1">
                        <a:solidFill>
                          <a:schemeClr val="accent5"/>
                        </a:solidFill>
                        <a:latin typeface="Cambria Math" panose="02040503050406030204" pitchFamily="18" charset="0"/>
                        <a:ea typeface="Cambria Math" panose="02040503050406030204" pitchFamily="18" charset="0"/>
                      </a:rPr>
                      <m:t>∙</m:t>
                    </m:r>
                    <m:r>
                      <a:rPr lang="en-US" sz="2100" i="1">
                        <a:solidFill>
                          <a:schemeClr val="accent5"/>
                        </a:solidFill>
                        <a:latin typeface="Cambria Math" panose="02040503050406030204" pitchFamily="18" charset="0"/>
                      </a:rPr>
                      <m:t>2</m:t>
                    </m:r>
                  </m:oMath>
                </a14:m>
                <a:r>
                  <a:rPr lang="en-SG" sz="2100" dirty="0"/>
                  <a:t> + </a:t>
                </a:r>
                <a14:m>
                  <m:oMath xmlns:m="http://schemas.openxmlformats.org/officeDocument/2006/math">
                    <m:r>
                      <a:rPr lang="en-US" sz="2100" i="1">
                        <a:latin typeface="Cambria Math" panose="02040503050406030204" pitchFamily="18" charset="0"/>
                      </a:rPr>
                      <m:t>4</m:t>
                    </m:r>
                    <m:r>
                      <a:rPr lang="en-US" sz="2100" i="1">
                        <a:solidFill>
                          <a:schemeClr val="accent5"/>
                        </a:solidFill>
                        <a:latin typeface="Cambria Math" panose="02040503050406030204" pitchFamily="18" charset="0"/>
                        <a:ea typeface="Cambria Math" panose="02040503050406030204" pitchFamily="18" charset="0"/>
                      </a:rPr>
                      <m:t>∙</m:t>
                    </m:r>
                    <m:r>
                      <a:rPr lang="en-US" sz="2100" i="1">
                        <a:solidFill>
                          <a:schemeClr val="accent5"/>
                        </a:solidFill>
                        <a:latin typeface="Cambria Math" panose="02040503050406030204" pitchFamily="18" charset="0"/>
                      </a:rPr>
                      <m:t>9</m:t>
                    </m:r>
                    <m:r>
                      <a:rPr lang="en-US" sz="2100">
                        <a:solidFill>
                          <a:schemeClr val="tx1"/>
                        </a:solidFill>
                        <a:latin typeface="Cambria Math" panose="02040503050406030204" pitchFamily="18" charset="0"/>
                      </a:rPr>
                      <m:t>+</m:t>
                    </m:r>
                    <m:r>
                      <a:rPr lang="en-US" sz="2100">
                        <a:solidFill>
                          <a:schemeClr val="accent6">
                            <a:lumMod val="75000"/>
                          </a:schemeClr>
                        </a:solidFill>
                        <a:latin typeface="Cambria Math" panose="02040503050406030204" pitchFamily="18" charset="0"/>
                      </a:rPr>
                      <m:t>8</m:t>
                    </m:r>
                    <m:r>
                      <a:rPr lang="en-US" sz="2100">
                        <a:solidFill>
                          <a:schemeClr val="tx1"/>
                        </a:solidFill>
                        <a:latin typeface="Cambria Math" panose="02040503050406030204" pitchFamily="18" charset="0"/>
                      </a:rPr>
                      <m:t>)</m:t>
                    </m:r>
                  </m:oMath>
                </a14:m>
                <a:endParaRPr lang="en-SG" sz="2100" dirty="0"/>
              </a:p>
            </p:txBody>
          </p:sp>
        </mc:Choice>
        <mc:Fallback xmlns="">
          <p:sp>
            <p:nvSpPr>
              <p:cNvPr id="40" name="TextBox 39"/>
              <p:cNvSpPr txBox="1">
                <a:spLocks noRot="1" noChangeAspect="1" noMove="1" noResize="1" noEditPoints="1" noAdjustHandles="1" noChangeArrowheads="1" noChangeShapeType="1" noTextEdit="1"/>
              </p:cNvSpPr>
              <p:nvPr/>
            </p:nvSpPr>
            <p:spPr>
              <a:xfrm>
                <a:off x="3763780" y="2899898"/>
                <a:ext cx="3959225" cy="323165"/>
              </a:xfrm>
              <a:prstGeom prst="rect">
                <a:avLst/>
              </a:prstGeom>
              <a:blipFill>
                <a:blip r:embed="rId4"/>
                <a:stretch>
                  <a:fillRect l="-1538" t="-26415" r="-2154" b="-509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3763780" y="3419955"/>
                <a:ext cx="2940870"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r>
                        <m:rPr>
                          <m:sty m:val="p"/>
                        </m:rPr>
                        <a:rPr lang="el-GR" sz="2100" i="1">
                          <a:solidFill>
                            <a:srgbClr val="FF0000"/>
                          </a:solidFill>
                          <a:latin typeface="Cambria Math" panose="02040503050406030204" pitchFamily="18" charset="0"/>
                        </a:rPr>
                        <m:t>σ</m:t>
                      </m:r>
                      <m:r>
                        <a:rPr lang="en-US" sz="2100" i="1">
                          <a:latin typeface="Cambria Math" panose="02040503050406030204" pitchFamily="18" charset="0"/>
                        </a:rPr>
                        <m:t>(−60</m:t>
                      </m:r>
                      <m:r>
                        <a:rPr lang="en-US" sz="2100">
                          <a:latin typeface="Cambria Math" panose="02040503050406030204" pitchFamily="18" charset="0"/>
                        </a:rPr>
                        <m:t>+46+36+8</m:t>
                      </m:r>
                      <m:r>
                        <a:rPr lang="en-US" sz="2100">
                          <a:solidFill>
                            <a:schemeClr val="tx1"/>
                          </a:solidFill>
                          <a:latin typeface="Cambria Math" panose="02040503050406030204" pitchFamily="18" charset="0"/>
                        </a:rPr>
                        <m:t>)</m:t>
                      </m:r>
                    </m:oMath>
                  </m:oMathPara>
                </a14:m>
                <a:endParaRPr lang="en-SG" sz="2100" dirty="0"/>
              </a:p>
            </p:txBody>
          </p:sp>
        </mc:Choice>
        <mc:Fallback xmlns="">
          <p:sp>
            <p:nvSpPr>
              <p:cNvPr id="41" name="TextBox 40"/>
              <p:cNvSpPr txBox="1">
                <a:spLocks noRot="1" noChangeAspect="1" noMove="1" noResize="1" noEditPoints="1" noAdjustHandles="1" noChangeArrowheads="1" noChangeShapeType="1" noTextEdit="1"/>
              </p:cNvSpPr>
              <p:nvPr/>
            </p:nvSpPr>
            <p:spPr>
              <a:xfrm>
                <a:off x="3763780" y="3419955"/>
                <a:ext cx="2940870" cy="323165"/>
              </a:xfrm>
              <a:prstGeom prst="rect">
                <a:avLst/>
              </a:prstGeom>
              <a:blipFill>
                <a:blip r:embed="rId5"/>
                <a:stretch>
                  <a:fillRect l="-414" r="-2484" b="-3962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763780" y="3981429"/>
                <a:ext cx="1028615"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r>
                        <m:rPr>
                          <m:sty m:val="p"/>
                        </m:rPr>
                        <a:rPr lang="el-GR" sz="2100" i="1">
                          <a:solidFill>
                            <a:srgbClr val="FF0000"/>
                          </a:solidFill>
                          <a:latin typeface="Cambria Math" panose="02040503050406030204" pitchFamily="18" charset="0"/>
                        </a:rPr>
                        <m:t>σ</m:t>
                      </m:r>
                      <m:r>
                        <a:rPr lang="en-US" sz="2100" i="1">
                          <a:latin typeface="Cambria Math" panose="02040503050406030204" pitchFamily="18" charset="0"/>
                        </a:rPr>
                        <m:t>(</m:t>
                      </m:r>
                      <m:r>
                        <a:rPr lang="en-US" sz="2100">
                          <a:latin typeface="Cambria Math" panose="02040503050406030204" pitchFamily="18" charset="0"/>
                        </a:rPr>
                        <m:t>30</m:t>
                      </m:r>
                      <m:r>
                        <a:rPr lang="en-US" sz="2100">
                          <a:solidFill>
                            <a:schemeClr val="tx1"/>
                          </a:solidFill>
                          <a:latin typeface="Cambria Math" panose="02040503050406030204" pitchFamily="18" charset="0"/>
                        </a:rPr>
                        <m:t>)</m:t>
                      </m:r>
                    </m:oMath>
                  </m:oMathPara>
                </a14:m>
                <a:endParaRPr lang="en-SG" sz="21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763780" y="3981429"/>
                <a:ext cx="1028615" cy="323165"/>
              </a:xfrm>
              <a:prstGeom prst="rect">
                <a:avLst/>
              </a:prstGeom>
              <a:blipFill>
                <a:blip r:embed="rId6"/>
                <a:stretch>
                  <a:fillRect l="-1775" r="-7692" b="-3962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3763780" y="4430608"/>
                <a:ext cx="650306"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=30</m:t>
                      </m:r>
                    </m:oMath>
                  </m:oMathPara>
                </a14:m>
                <a:endParaRPr lang="en-SG" sz="2100" dirty="0"/>
              </a:p>
            </p:txBody>
          </p:sp>
        </mc:Choice>
        <mc:Fallback xmlns="">
          <p:sp>
            <p:nvSpPr>
              <p:cNvPr id="43" name="TextBox 42"/>
              <p:cNvSpPr txBox="1">
                <a:spLocks noRot="1" noChangeAspect="1" noMove="1" noResize="1" noEditPoints="1" noAdjustHandles="1" noChangeArrowheads="1" noChangeShapeType="1" noTextEdit="1"/>
              </p:cNvSpPr>
              <p:nvPr/>
            </p:nvSpPr>
            <p:spPr>
              <a:xfrm>
                <a:off x="3763780" y="4430608"/>
                <a:ext cx="650306" cy="323165"/>
              </a:xfrm>
              <a:prstGeom prst="rect">
                <a:avLst/>
              </a:prstGeom>
              <a:blipFill>
                <a:blip r:embed="rId7"/>
                <a:stretch>
                  <a:fillRect l="-2804" r="-8411" b="-943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29537" y="3876689"/>
                <a:ext cx="1869663"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050" i="1">
                          <a:solidFill>
                            <a:schemeClr val="tx1"/>
                          </a:solidFill>
                          <a:latin typeface="Cambria Math" panose="02040503050406030204" pitchFamily="18" charset="0"/>
                        </a:rPr>
                        <m:t>σ</m:t>
                      </m:r>
                      <m:d>
                        <m:dPr>
                          <m:ctrlPr>
                            <a:rPr lang="en-US" sz="1050" i="1">
                              <a:solidFill>
                                <a:schemeClr val="tx1"/>
                              </a:solidFill>
                              <a:latin typeface="Cambria Math" panose="02040503050406030204" pitchFamily="18" charset="0"/>
                            </a:rPr>
                          </m:ctrlPr>
                        </m:dPr>
                        <m:e>
                          <m:r>
                            <a:rPr lang="en-US" sz="1050" i="1">
                              <a:solidFill>
                                <a:schemeClr val="tx1"/>
                              </a:solidFill>
                              <a:latin typeface="Cambria Math" panose="02040503050406030204" pitchFamily="18" charset="0"/>
                            </a:rPr>
                            <m:t>𝑥</m:t>
                          </m:r>
                        </m:e>
                      </m:d>
                      <m:r>
                        <a:rPr lang="en-US" sz="1050" i="1">
                          <a:latin typeface="Cambria Math" panose="02040503050406030204" pitchFamily="18" charset="0"/>
                        </a:rPr>
                        <m:t>=</m:t>
                      </m:r>
                      <m:r>
                        <a:rPr lang="en-US" sz="1050" i="1">
                          <a:latin typeface="Cambria Math" panose="02040503050406030204" pitchFamily="18" charset="0"/>
                        </a:rPr>
                        <m:t>𝑥</m:t>
                      </m:r>
                      <m:r>
                        <a:rPr lang="en-US" sz="1050" i="1">
                          <a:latin typeface="Cambria Math" panose="02040503050406030204" pitchFamily="18" charset="0"/>
                        </a:rPr>
                        <m:t>, </m:t>
                      </m:r>
                      <m:r>
                        <a:rPr lang="en-US" sz="1050" i="1">
                          <a:latin typeface="Cambria Math" panose="02040503050406030204" pitchFamily="18" charset="0"/>
                        </a:rPr>
                        <m:t>𝑓𝑜𝑟</m:t>
                      </m:r>
                      <m:r>
                        <a:rPr lang="en-US" sz="1050" i="1">
                          <a:latin typeface="Cambria Math" panose="02040503050406030204" pitchFamily="18" charset="0"/>
                        </a:rPr>
                        <m:t> </m:t>
                      </m:r>
                      <m:r>
                        <a:rPr lang="en-US" sz="1050" i="1">
                          <a:latin typeface="Cambria Math" panose="02040503050406030204" pitchFamily="18" charset="0"/>
                        </a:rPr>
                        <m:t>𝑎𝑙𝑙</m:t>
                      </m:r>
                      <m:r>
                        <a:rPr lang="en-US" sz="1050" i="1">
                          <a:latin typeface="Cambria Math" panose="02040503050406030204" pitchFamily="18" charset="0"/>
                        </a:rPr>
                        <m:t> </m:t>
                      </m:r>
                      <m:r>
                        <a:rPr lang="en-US" sz="1050" i="1">
                          <a:latin typeface="Cambria Math" panose="02040503050406030204" pitchFamily="18" charset="0"/>
                        </a:rPr>
                        <m:t>𝑥</m:t>
                      </m:r>
                    </m:oMath>
                  </m:oMathPara>
                </a14:m>
                <a:endParaRPr lang="en-SG" sz="1050" dirty="0"/>
              </a:p>
            </p:txBody>
          </p:sp>
        </mc:Choice>
        <mc:Fallback xmlns="">
          <p:sp>
            <p:nvSpPr>
              <p:cNvPr id="13" name="TextBox 12"/>
              <p:cNvSpPr txBox="1">
                <a:spLocks noRot="1" noChangeAspect="1" noMove="1" noResize="1" noEditPoints="1" noAdjustHandles="1" noChangeArrowheads="1" noChangeShapeType="1" noTextEdit="1"/>
              </p:cNvSpPr>
              <p:nvPr/>
            </p:nvSpPr>
            <p:spPr>
              <a:xfrm>
                <a:off x="729537" y="3876689"/>
                <a:ext cx="1869663" cy="253916"/>
              </a:xfrm>
              <a:prstGeom prst="rect">
                <a:avLst/>
              </a:prstGeom>
              <a:blipFill>
                <a:blip r:embed="rId8"/>
                <a:stretch>
                  <a:fillRect b="-4762"/>
                </a:stretch>
              </a:blipFill>
            </p:spPr>
            <p:txBody>
              <a:bodyPr/>
              <a:lstStyle/>
              <a:p>
                <a:r>
                  <a:rPr lang="en-SG">
                    <a:noFill/>
                  </a:rPr>
                  <a:t> </a:t>
                </a:r>
              </a:p>
            </p:txBody>
          </p:sp>
        </mc:Fallback>
      </mc:AlternateContent>
      <p:sp>
        <p:nvSpPr>
          <p:cNvPr id="3" name="Rectangle 2"/>
          <p:cNvSpPr/>
          <p:nvPr/>
        </p:nvSpPr>
        <p:spPr>
          <a:xfrm>
            <a:off x="2017834" y="2813539"/>
            <a:ext cx="417635"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2E5E0235-7CC7-414C-9EDB-77A14F287826}"/>
                  </a:ext>
                </a:extLst>
              </p14:cNvPr>
              <p14:cNvContentPartPr/>
              <p14:nvPr/>
            </p14:nvContentPartPr>
            <p14:xfrm>
              <a:off x="1137960" y="4313880"/>
              <a:ext cx="885600" cy="569520"/>
            </p14:xfrm>
          </p:contentPart>
        </mc:Choice>
        <mc:Fallback xmlns="">
          <p:pic>
            <p:nvPicPr>
              <p:cNvPr id="4" name="Ink 3">
                <a:extLst>
                  <a:ext uri="{FF2B5EF4-FFF2-40B4-BE49-F238E27FC236}">
                    <a16:creationId xmlns:a16="http://schemas.microsoft.com/office/drawing/2014/main" id="{2E5E0235-7CC7-414C-9EDB-77A14F287826}"/>
                  </a:ext>
                </a:extLst>
              </p:cNvPr>
              <p:cNvPicPr/>
              <p:nvPr/>
            </p:nvPicPr>
            <p:blipFill>
              <a:blip r:embed="rId10"/>
              <a:stretch>
                <a:fillRect/>
              </a:stretch>
            </p:blipFill>
            <p:spPr>
              <a:xfrm>
                <a:off x="1128600" y="4304520"/>
                <a:ext cx="904320" cy="588240"/>
              </a:xfrm>
              <a:prstGeom prst="rect">
                <a:avLst/>
              </a:prstGeom>
            </p:spPr>
          </p:pic>
        </mc:Fallback>
      </mc:AlternateContent>
    </p:spTree>
    <p:extLst>
      <p:ext uri="{BB962C8B-B14F-4D97-AF65-F5344CB8AC3E}">
        <p14:creationId xmlns:p14="http://schemas.microsoft.com/office/powerpoint/2010/main" val="9309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Effect transition="in" filter="fade">
                                      <p:cBhvr>
                                        <p:cTn id="11" dur="500"/>
                                        <p:tgtEl>
                                          <p:spTgt spid="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Activation Function</a:t>
            </a:r>
            <a:endParaRPr lang="en-SG" b="1" dirty="0">
              <a:solidFill>
                <a:schemeClr val="bg1"/>
              </a:solidFill>
              <a:latin typeface="Arial" panose="020B0604020202020204" pitchFamily="34" charset="0"/>
              <a:cs typeface="Arial" panose="020B0604020202020204" pitchFamily="34" charset="0"/>
            </a:endParaRPr>
          </a:p>
        </p:txBody>
      </p:sp>
      <p:pic>
        <p:nvPicPr>
          <p:cNvPr id="13314" name="Picture 2" descr="Activation Function - AI Wiki"/>
          <p:cNvPicPr>
            <a:picLocks noChangeAspect="1" noChangeArrowheads="1"/>
          </p:cNvPicPr>
          <p:nvPr/>
        </p:nvPicPr>
        <p:blipFill rotWithShape="1">
          <a:blip r:embed="rId2">
            <a:extLst>
              <a:ext uri="{28A0092B-C50C-407E-A947-70E740481C1C}">
                <a14:useLocalDpi xmlns:a14="http://schemas.microsoft.com/office/drawing/2010/main" val="0"/>
              </a:ext>
            </a:extLst>
          </a:blip>
          <a:srcRect l="50672" t="-435" r="1992" b="52535"/>
          <a:stretch/>
        </p:blipFill>
        <p:spPr bwMode="auto">
          <a:xfrm>
            <a:off x="3231727" y="1282859"/>
            <a:ext cx="2089484" cy="141762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715437" y="2891708"/>
            <a:ext cx="6940658" cy="696271"/>
            <a:chOff x="953916" y="4342218"/>
            <a:chExt cx="9254210" cy="928360"/>
          </a:xfrm>
        </p:grpSpPr>
        <mc:AlternateContent xmlns:mc="http://schemas.openxmlformats.org/markup-compatibility/2006" xmlns:a14="http://schemas.microsoft.com/office/drawing/2010/main">
          <mc:Choice Requires="a14">
            <p:sp>
              <p:nvSpPr>
                <p:cNvPr id="13" name="TextBox 12"/>
                <p:cNvSpPr txBox="1"/>
                <p:nvPr/>
              </p:nvSpPr>
              <p:spPr>
                <a:xfrm>
                  <a:off x="953916" y="4342218"/>
                  <a:ext cx="9254210" cy="492442"/>
                </a:xfrm>
                <a:prstGeom prst="rect">
                  <a:avLst/>
                </a:prstGeom>
                <a:noFill/>
              </p:spPr>
              <p:txBody>
                <a:bodyPr wrap="square" rtlCol="0">
                  <a:spAutoFit/>
                </a:bodyPr>
                <a:lstStyle/>
                <a:p>
                  <a:pPr marL="257175" indent="-257175">
                    <a:buFont typeface="+mj-lt"/>
                    <a:buAutoNum type="arabicPeriod"/>
                  </a:pPr>
                  <a:r>
                    <a:rPr lang="en-US" sz="1800" dirty="0"/>
                    <a:t>Given </a:t>
                  </a:r>
                  <a:r>
                    <a:rPr lang="en-US" sz="1800" dirty="0" err="1"/>
                    <a:t>ReLU</a:t>
                  </a:r>
                  <a:r>
                    <a:rPr lang="en-US" sz="1800" dirty="0"/>
                    <a:t> activation, what is the output of </a:t>
                  </a:r>
                  <a14:m>
                    <m:oMath xmlns:m="http://schemas.openxmlformats.org/officeDocument/2006/math">
                      <m:r>
                        <m:rPr>
                          <m:sty m:val="p"/>
                        </m:rPr>
                        <a:rPr lang="el-GR" sz="1800" i="1">
                          <a:latin typeface="Cambria Math" panose="02040503050406030204" pitchFamily="18" charset="0"/>
                        </a:rPr>
                        <m:t>σ</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oMath>
                  </a14:m>
                  <a:r>
                    <a:rPr lang="en-SG" sz="1800" dirty="0"/>
                    <a:t> if x = 13?</a:t>
                  </a:r>
                </a:p>
              </p:txBody>
            </p:sp>
          </mc:Choice>
          <mc:Fallback xmlns="">
            <p:sp>
              <p:nvSpPr>
                <p:cNvPr id="13" name="TextBox 12"/>
                <p:cNvSpPr txBox="1">
                  <a:spLocks noRot="1" noChangeAspect="1" noMove="1" noResize="1" noEditPoints="1" noAdjustHandles="1" noChangeArrowheads="1" noChangeShapeType="1" noTextEdit="1"/>
                </p:cNvSpPr>
                <p:nvPr/>
              </p:nvSpPr>
              <p:spPr>
                <a:xfrm>
                  <a:off x="953916" y="4342218"/>
                  <a:ext cx="9254210" cy="492442"/>
                </a:xfrm>
                <a:prstGeom prst="rect">
                  <a:avLst/>
                </a:prstGeom>
                <a:blipFill>
                  <a:blip r:embed="rId3"/>
                  <a:stretch>
                    <a:fillRect l="-527" t="-8197" b="-24590"/>
                  </a:stretch>
                </a:blipFill>
              </p:spPr>
              <p:txBody>
                <a:bodyPr/>
                <a:lstStyle/>
                <a:p>
                  <a:r>
                    <a:rPr lang="en-SG">
                      <a:noFill/>
                    </a:rPr>
                    <a:t> </a:t>
                  </a:r>
                </a:p>
              </p:txBody>
            </p:sp>
          </mc:Fallback>
        </mc:AlternateContent>
        <p:sp>
          <p:nvSpPr>
            <p:cNvPr id="14" name="TextBox 13"/>
            <p:cNvSpPr txBox="1"/>
            <p:nvPr/>
          </p:nvSpPr>
          <p:spPr>
            <a:xfrm>
              <a:off x="1338927" y="4769630"/>
              <a:ext cx="1094127" cy="492442"/>
            </a:xfrm>
            <a:prstGeom prst="rect">
              <a:avLst/>
            </a:prstGeom>
            <a:noFill/>
          </p:spPr>
          <p:txBody>
            <a:bodyPr wrap="square" rtlCol="0">
              <a:spAutoFit/>
            </a:bodyPr>
            <a:lstStyle/>
            <a:p>
              <a:r>
                <a:rPr lang="en-US" sz="1800" dirty="0"/>
                <a:t>A) 13</a:t>
              </a:r>
            </a:p>
          </p:txBody>
        </p:sp>
        <p:sp>
          <p:nvSpPr>
            <p:cNvPr id="15" name="TextBox 14"/>
            <p:cNvSpPr txBox="1"/>
            <p:nvPr/>
          </p:nvSpPr>
          <p:spPr>
            <a:xfrm>
              <a:off x="2818063" y="4778136"/>
              <a:ext cx="912316" cy="492442"/>
            </a:xfrm>
            <a:prstGeom prst="rect">
              <a:avLst/>
            </a:prstGeom>
            <a:noFill/>
          </p:spPr>
          <p:txBody>
            <a:bodyPr wrap="square" rtlCol="0">
              <a:spAutoFit/>
            </a:bodyPr>
            <a:lstStyle/>
            <a:p>
              <a:r>
                <a:rPr lang="en-US" sz="1800" dirty="0"/>
                <a:t>B) 0</a:t>
              </a:r>
            </a:p>
          </p:txBody>
        </p:sp>
        <p:sp>
          <p:nvSpPr>
            <p:cNvPr id="16" name="TextBox 15"/>
            <p:cNvSpPr txBox="1"/>
            <p:nvPr/>
          </p:nvSpPr>
          <p:spPr>
            <a:xfrm>
              <a:off x="4247894" y="4769628"/>
              <a:ext cx="1094127" cy="492442"/>
            </a:xfrm>
            <a:prstGeom prst="rect">
              <a:avLst/>
            </a:prstGeom>
            <a:noFill/>
          </p:spPr>
          <p:txBody>
            <a:bodyPr wrap="square" rtlCol="0">
              <a:spAutoFit/>
            </a:bodyPr>
            <a:lstStyle/>
            <a:p>
              <a:r>
                <a:rPr lang="en-US" sz="1800" dirty="0"/>
                <a:t>C) -9</a:t>
              </a:r>
            </a:p>
          </p:txBody>
        </p:sp>
        <p:sp>
          <p:nvSpPr>
            <p:cNvPr id="17" name="TextBox 16"/>
            <p:cNvSpPr txBox="1"/>
            <p:nvPr/>
          </p:nvSpPr>
          <p:spPr>
            <a:xfrm>
              <a:off x="5873496" y="4769627"/>
              <a:ext cx="3404190" cy="492442"/>
            </a:xfrm>
            <a:prstGeom prst="rect">
              <a:avLst/>
            </a:prstGeom>
            <a:noFill/>
          </p:spPr>
          <p:txBody>
            <a:bodyPr wrap="square" rtlCol="0">
              <a:spAutoFit/>
            </a:bodyPr>
            <a:lstStyle/>
            <a:p>
              <a:r>
                <a:rPr lang="en-US" sz="1800" dirty="0"/>
                <a:t>D) 21</a:t>
              </a:r>
            </a:p>
          </p:txBody>
        </p:sp>
      </p:grpSp>
      <p:grpSp>
        <p:nvGrpSpPr>
          <p:cNvPr id="9" name="Group 8"/>
          <p:cNvGrpSpPr/>
          <p:nvPr/>
        </p:nvGrpSpPr>
        <p:grpSpPr>
          <a:xfrm>
            <a:off x="715437" y="4133363"/>
            <a:ext cx="6940658" cy="696271"/>
            <a:chOff x="953916" y="5511147"/>
            <a:chExt cx="9254210" cy="928360"/>
          </a:xfrm>
        </p:grpSpPr>
        <mc:AlternateContent xmlns:mc="http://schemas.openxmlformats.org/markup-compatibility/2006" xmlns:a14="http://schemas.microsoft.com/office/drawing/2010/main">
          <mc:Choice Requires="a14">
            <p:sp>
              <p:nvSpPr>
                <p:cNvPr id="22" name="TextBox 21"/>
                <p:cNvSpPr txBox="1"/>
                <p:nvPr/>
              </p:nvSpPr>
              <p:spPr>
                <a:xfrm>
                  <a:off x="953916" y="5511147"/>
                  <a:ext cx="9254210" cy="492442"/>
                </a:xfrm>
                <a:prstGeom prst="rect">
                  <a:avLst/>
                </a:prstGeom>
                <a:noFill/>
              </p:spPr>
              <p:txBody>
                <a:bodyPr wrap="square" rtlCol="0">
                  <a:spAutoFit/>
                </a:bodyPr>
                <a:lstStyle/>
                <a:p>
                  <a:pPr marL="342900" indent="-342900">
                    <a:buFont typeface="+mj-lt"/>
                    <a:buAutoNum type="arabicPeriod" startAt="2"/>
                  </a:pPr>
                  <a:r>
                    <a:rPr lang="en-US" sz="1800" dirty="0"/>
                    <a:t>Given </a:t>
                  </a:r>
                  <a:r>
                    <a:rPr lang="en-US" sz="1800" dirty="0" err="1"/>
                    <a:t>ReLU</a:t>
                  </a:r>
                  <a:r>
                    <a:rPr lang="en-US" sz="1800" dirty="0"/>
                    <a:t> activation, what is the output of </a:t>
                  </a:r>
                  <a14:m>
                    <m:oMath xmlns:m="http://schemas.openxmlformats.org/officeDocument/2006/math">
                      <m:r>
                        <m:rPr>
                          <m:sty m:val="p"/>
                        </m:rPr>
                        <a:rPr lang="el-GR" sz="1800" i="1">
                          <a:latin typeface="Cambria Math" panose="02040503050406030204" pitchFamily="18" charset="0"/>
                        </a:rPr>
                        <m:t>σ</m:t>
                      </m:r>
                      <m:d>
                        <m:dPr>
                          <m:ctrlPr>
                            <a:rPr lang="en-US" sz="1800" i="1">
                              <a:latin typeface="Cambria Math" panose="02040503050406030204" pitchFamily="18" charset="0"/>
                            </a:rPr>
                          </m:ctrlPr>
                        </m:dPr>
                        <m:e>
                          <m:r>
                            <a:rPr lang="en-US" sz="1800" i="1">
                              <a:latin typeface="Cambria Math" panose="02040503050406030204" pitchFamily="18" charset="0"/>
                            </a:rPr>
                            <m:t>𝑥</m:t>
                          </m:r>
                        </m:e>
                      </m:d>
                      <m:r>
                        <m:rPr>
                          <m:nor/>
                        </m:rPr>
                        <a:rPr lang="en-US" sz="1800">
                          <a:latin typeface="Cambria Math" panose="02040503050406030204" pitchFamily="18" charset="0"/>
                        </a:rPr>
                        <m:t> </m:t>
                      </m:r>
                      <m:r>
                        <m:rPr>
                          <m:nor/>
                        </m:rPr>
                        <a:rPr lang="en-SG" sz="1800" dirty="0"/>
                        <m:t>if</m:t>
                      </m:r>
                      <m:r>
                        <m:rPr>
                          <m:nor/>
                        </m:rPr>
                        <a:rPr lang="en-SG" sz="1800" dirty="0"/>
                        <m:t> </m:t>
                      </m:r>
                      <m:r>
                        <m:rPr>
                          <m:nor/>
                        </m:rPr>
                        <a:rPr lang="en-SG" sz="1800" dirty="0"/>
                        <m:t>x</m:t>
                      </m:r>
                      <m:r>
                        <m:rPr>
                          <m:nor/>
                        </m:rPr>
                        <a:rPr lang="en-SG" sz="1800" dirty="0"/>
                        <m:t> = </m:t>
                      </m:r>
                      <m:r>
                        <m:rPr>
                          <m:nor/>
                        </m:rPr>
                        <a:rPr lang="en-US" sz="1800" dirty="0"/>
                        <m:t>−</m:t>
                      </m:r>
                      <m:r>
                        <m:rPr>
                          <m:nor/>
                        </m:rPr>
                        <a:rPr lang="en-SG" sz="1800" dirty="0"/>
                        <m:t>13?</m:t>
                      </m:r>
                    </m:oMath>
                  </a14:m>
                  <a:endParaRPr lang="en-SG" sz="1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953916" y="5511147"/>
                  <a:ext cx="9254210" cy="492442"/>
                </a:xfrm>
                <a:prstGeom prst="rect">
                  <a:avLst/>
                </a:prstGeom>
                <a:blipFill>
                  <a:blip r:embed="rId4"/>
                  <a:stretch>
                    <a:fillRect l="-527" t="-8197" b="-24590"/>
                  </a:stretch>
                </a:blipFill>
              </p:spPr>
              <p:txBody>
                <a:bodyPr/>
                <a:lstStyle/>
                <a:p>
                  <a:r>
                    <a:rPr lang="en-SG">
                      <a:noFill/>
                    </a:rPr>
                    <a:t> </a:t>
                  </a:r>
                </a:p>
              </p:txBody>
            </p:sp>
          </mc:Fallback>
        </mc:AlternateContent>
        <p:sp>
          <p:nvSpPr>
            <p:cNvPr id="23" name="TextBox 22"/>
            <p:cNvSpPr txBox="1"/>
            <p:nvPr/>
          </p:nvSpPr>
          <p:spPr>
            <a:xfrm>
              <a:off x="1338927" y="5938559"/>
              <a:ext cx="1094127" cy="492442"/>
            </a:xfrm>
            <a:prstGeom prst="rect">
              <a:avLst/>
            </a:prstGeom>
            <a:noFill/>
          </p:spPr>
          <p:txBody>
            <a:bodyPr wrap="square" rtlCol="0">
              <a:spAutoFit/>
            </a:bodyPr>
            <a:lstStyle/>
            <a:p>
              <a:r>
                <a:rPr lang="en-US" sz="1800" dirty="0"/>
                <a:t>A) 13</a:t>
              </a:r>
            </a:p>
          </p:txBody>
        </p:sp>
        <p:sp>
          <p:nvSpPr>
            <p:cNvPr id="24" name="TextBox 23"/>
            <p:cNvSpPr txBox="1"/>
            <p:nvPr/>
          </p:nvSpPr>
          <p:spPr>
            <a:xfrm>
              <a:off x="2818063" y="5947065"/>
              <a:ext cx="912316" cy="492442"/>
            </a:xfrm>
            <a:prstGeom prst="rect">
              <a:avLst/>
            </a:prstGeom>
            <a:noFill/>
          </p:spPr>
          <p:txBody>
            <a:bodyPr wrap="square" rtlCol="0">
              <a:spAutoFit/>
            </a:bodyPr>
            <a:lstStyle/>
            <a:p>
              <a:r>
                <a:rPr lang="en-US" sz="1800" dirty="0"/>
                <a:t>B) 0</a:t>
              </a:r>
            </a:p>
          </p:txBody>
        </p:sp>
        <p:sp>
          <p:nvSpPr>
            <p:cNvPr id="25" name="TextBox 24"/>
            <p:cNvSpPr txBox="1"/>
            <p:nvPr/>
          </p:nvSpPr>
          <p:spPr>
            <a:xfrm>
              <a:off x="4247894" y="5938557"/>
              <a:ext cx="1003305" cy="492442"/>
            </a:xfrm>
            <a:prstGeom prst="rect">
              <a:avLst/>
            </a:prstGeom>
            <a:noFill/>
          </p:spPr>
          <p:txBody>
            <a:bodyPr wrap="square" rtlCol="0">
              <a:spAutoFit/>
            </a:bodyPr>
            <a:lstStyle/>
            <a:p>
              <a:r>
                <a:rPr lang="en-US" sz="1800" dirty="0"/>
                <a:t>C) -9</a:t>
              </a:r>
            </a:p>
          </p:txBody>
        </p:sp>
        <p:sp>
          <p:nvSpPr>
            <p:cNvPr id="26" name="TextBox 25"/>
            <p:cNvSpPr txBox="1"/>
            <p:nvPr/>
          </p:nvSpPr>
          <p:spPr>
            <a:xfrm>
              <a:off x="5873496" y="5938556"/>
              <a:ext cx="3404190" cy="492442"/>
            </a:xfrm>
            <a:prstGeom prst="rect">
              <a:avLst/>
            </a:prstGeom>
            <a:noFill/>
          </p:spPr>
          <p:txBody>
            <a:bodyPr wrap="square" rtlCol="0">
              <a:spAutoFit/>
            </a:bodyPr>
            <a:lstStyle/>
            <a:p>
              <a:r>
                <a:rPr lang="en-US" sz="1800" dirty="0"/>
                <a:t>D) 21</a:t>
              </a:r>
            </a:p>
          </p:txBody>
        </p:sp>
      </p:grpSp>
      <mc:AlternateContent xmlns:mc="http://schemas.openxmlformats.org/markup-compatibility/2006" xmlns:a14="http://schemas.microsoft.com/office/drawing/2010/main">
        <mc:Choice Requires="a14">
          <p:sp>
            <p:nvSpPr>
              <p:cNvPr id="3" name="TextBox 2"/>
              <p:cNvSpPr txBox="1"/>
              <p:nvPr/>
            </p:nvSpPr>
            <p:spPr>
              <a:xfrm>
                <a:off x="5437516" y="1476398"/>
                <a:ext cx="1869663" cy="452816"/>
              </a:xfrm>
              <a:prstGeom prst="rect">
                <a:avLst/>
              </a:prstGeom>
              <a:noFill/>
            </p:spPr>
            <p:txBody>
              <a:bodyPr wrap="square" rtlCol="0">
                <a:spAutoFit/>
              </a:bodyPr>
              <a:lstStyle/>
              <a:p>
                <a14:m>
                  <m:oMath xmlns:m="http://schemas.openxmlformats.org/officeDocument/2006/math">
                    <m:r>
                      <m:rPr>
                        <m:sty m:val="p"/>
                      </m:rPr>
                      <a:rPr lang="el-GR" sz="1050" i="1">
                        <a:latin typeface="Cambria Math" panose="02040503050406030204" pitchFamily="18" charset="0"/>
                      </a:rPr>
                      <m:t>σ</m:t>
                    </m:r>
                    <m:r>
                      <a:rPr lang="en-US" sz="1050" i="1">
                        <a:latin typeface="Cambria Math" panose="02040503050406030204" pitchFamily="18" charset="0"/>
                      </a:rPr>
                      <m:t>(</m:t>
                    </m:r>
                    <m:r>
                      <a:rPr lang="en-US" sz="1050" i="1">
                        <a:latin typeface="Cambria Math" panose="02040503050406030204" pitchFamily="18" charset="0"/>
                      </a:rPr>
                      <m:t>𝑥</m:t>
                    </m:r>
                    <m:r>
                      <a:rPr lang="en-US" sz="1050" i="1">
                        <a:latin typeface="Cambria Math" panose="02040503050406030204" pitchFamily="18" charset="0"/>
                      </a:rPr>
                      <m:t>)= </m:t>
                    </m:r>
                    <m:d>
                      <m:dPr>
                        <m:begChr m:val="{"/>
                        <m:endChr m:val=""/>
                        <m:ctrlPr>
                          <a:rPr lang="en-US" sz="1050" i="1">
                            <a:latin typeface="Cambria Math" panose="02040503050406030204" pitchFamily="18" charset="0"/>
                          </a:rPr>
                        </m:ctrlPr>
                      </m:dPr>
                      <m:e>
                        <m:m>
                          <m:mPr>
                            <m:mcs>
                              <m:mc>
                                <m:mcPr>
                                  <m:count m:val="1"/>
                                  <m:mcJc m:val="center"/>
                                </m:mcPr>
                              </m:mc>
                            </m:mcs>
                            <m:ctrlPr>
                              <a:rPr lang="en-US" sz="1050" i="1">
                                <a:latin typeface="Cambria Math" panose="02040503050406030204" pitchFamily="18" charset="0"/>
                              </a:rPr>
                            </m:ctrlPr>
                          </m:mPr>
                          <m:mr>
                            <m:e>
                              <m:r>
                                <m:rPr>
                                  <m:brk m:alnAt="7"/>
                                </m:rPr>
                                <a:rPr lang="en-US" sz="1050" i="1">
                                  <a:latin typeface="Cambria Math" panose="02040503050406030204" pitchFamily="18" charset="0"/>
                                </a:rPr>
                                <m:t>0</m:t>
                              </m:r>
                              <m:r>
                                <a:rPr lang="en-US" sz="1050" i="1">
                                  <a:latin typeface="Cambria Math" panose="02040503050406030204" pitchFamily="18" charset="0"/>
                                </a:rPr>
                                <m:t>,    </m:t>
                              </m:r>
                              <m:r>
                                <a:rPr lang="en-US" sz="1050" i="1">
                                  <a:latin typeface="Cambria Math" panose="02040503050406030204" pitchFamily="18" charset="0"/>
                                </a:rPr>
                                <m:t>𝑥</m:t>
                              </m:r>
                              <m:r>
                                <a:rPr lang="en-US" sz="1050" i="1">
                                  <a:latin typeface="Cambria Math" panose="02040503050406030204" pitchFamily="18" charset="0"/>
                                </a:rPr>
                                <m:t>&lt;0</m:t>
                              </m:r>
                            </m:e>
                          </m:mr>
                          <m:mr>
                            <m:e>
                              <m:r>
                                <a:rPr lang="en-US" sz="1050" i="1">
                                  <a:latin typeface="Cambria Math" panose="02040503050406030204" pitchFamily="18" charset="0"/>
                                </a:rPr>
                                <m:t>𝑥</m:t>
                              </m:r>
                              <m:r>
                                <a:rPr lang="en-US" sz="1050" i="1">
                                  <a:latin typeface="Cambria Math" panose="02040503050406030204" pitchFamily="18" charset="0"/>
                                </a:rPr>
                                <m:t>,    </m:t>
                              </m:r>
                              <m:r>
                                <a:rPr lang="en-US" sz="1050" i="1">
                                  <a:latin typeface="Cambria Math" panose="02040503050406030204" pitchFamily="18" charset="0"/>
                                </a:rPr>
                                <m:t>𝑥</m:t>
                              </m:r>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0</m:t>
                              </m:r>
                            </m:e>
                          </m:mr>
                        </m:m>
                      </m:e>
                    </m:d>
                  </m:oMath>
                </a14:m>
                <a:r>
                  <a:rPr lang="en-SG" sz="105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5437516" y="1476398"/>
                <a:ext cx="1869663" cy="452816"/>
              </a:xfrm>
              <a:prstGeom prst="rect">
                <a:avLst/>
              </a:prstGeom>
              <a:blipFill>
                <a:blip r:embed="rId5"/>
                <a:stretch>
                  <a:fillRect l="-7166" t="-177027" b="-254054"/>
                </a:stretch>
              </a:blipFill>
            </p:spPr>
            <p:txBody>
              <a:bodyPr/>
              <a:lstStyle/>
              <a:p>
                <a:r>
                  <a:rPr lang="en-SG">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8C1DCD5-B2B7-47E1-8B81-F6003A69F719}"/>
                  </a:ext>
                </a:extLst>
              </p14:cNvPr>
              <p14:cNvContentPartPr/>
              <p14:nvPr/>
            </p14:nvContentPartPr>
            <p14:xfrm>
              <a:off x="5477040" y="1359000"/>
              <a:ext cx="2315880" cy="1951920"/>
            </p14:xfrm>
          </p:contentPart>
        </mc:Choice>
        <mc:Fallback xmlns="">
          <p:pic>
            <p:nvPicPr>
              <p:cNvPr id="4" name="Ink 3">
                <a:extLst>
                  <a:ext uri="{FF2B5EF4-FFF2-40B4-BE49-F238E27FC236}">
                    <a16:creationId xmlns:a16="http://schemas.microsoft.com/office/drawing/2014/main" id="{88C1DCD5-B2B7-47E1-8B81-F6003A69F719}"/>
                  </a:ext>
                </a:extLst>
              </p:cNvPr>
              <p:cNvPicPr/>
              <p:nvPr/>
            </p:nvPicPr>
            <p:blipFill>
              <a:blip r:embed="rId7"/>
              <a:stretch>
                <a:fillRect/>
              </a:stretch>
            </p:blipFill>
            <p:spPr>
              <a:xfrm>
                <a:off x="5467680" y="1349640"/>
                <a:ext cx="2334600" cy="1970640"/>
              </a:xfrm>
              <a:prstGeom prst="rect">
                <a:avLst/>
              </a:prstGeom>
            </p:spPr>
          </p:pic>
        </mc:Fallback>
      </mc:AlternateContent>
    </p:spTree>
    <p:extLst>
      <p:ext uri="{BB962C8B-B14F-4D97-AF65-F5344CB8AC3E}">
        <p14:creationId xmlns:p14="http://schemas.microsoft.com/office/powerpoint/2010/main" val="13821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Activation Function</a:t>
            </a:r>
            <a:endParaRPr lang="en-SG" b="1" dirty="0">
              <a:solidFill>
                <a:schemeClr val="bg1"/>
              </a:solidFill>
              <a:latin typeface="Arial" panose="020B0604020202020204" pitchFamily="34" charset="0"/>
              <a:cs typeface="Arial" panose="020B0604020202020204" pitchFamily="34" charset="0"/>
            </a:endParaRPr>
          </a:p>
        </p:txBody>
      </p:sp>
      <p:sp>
        <p:nvSpPr>
          <p:cNvPr id="19" name="Content Placeholder 6"/>
          <p:cNvSpPr>
            <a:spLocks noGrp="1"/>
          </p:cNvSpPr>
          <p:nvPr>
            <p:ph idx="1"/>
          </p:nvPr>
        </p:nvSpPr>
        <p:spPr>
          <a:xfrm>
            <a:off x="628650" y="1137029"/>
            <a:ext cx="7496676" cy="738591"/>
          </a:xfrm>
        </p:spPr>
        <p:txBody>
          <a:bodyPr/>
          <a:lstStyle/>
          <a:p>
            <a:r>
              <a:rPr lang="en-US" dirty="0"/>
              <a:t>Common activation functions: </a:t>
            </a:r>
            <a:endParaRPr lang="en-SG" dirty="0"/>
          </a:p>
        </p:txBody>
      </p:sp>
      <p:pic>
        <p:nvPicPr>
          <p:cNvPr id="13314" name="Picture 2" descr="Activation Function - AI Wiki"/>
          <p:cNvPicPr>
            <a:picLocks noChangeAspect="1" noChangeArrowheads="1"/>
          </p:cNvPicPr>
          <p:nvPr/>
        </p:nvPicPr>
        <p:blipFill rotWithShape="1">
          <a:blip r:embed="rId2">
            <a:extLst>
              <a:ext uri="{28A0092B-C50C-407E-A947-70E740481C1C}">
                <a14:useLocalDpi xmlns:a14="http://schemas.microsoft.com/office/drawing/2010/main" val="0"/>
              </a:ext>
            </a:extLst>
          </a:blip>
          <a:srcRect l="446" t="-434" r="1992" b="1359"/>
          <a:stretch/>
        </p:blipFill>
        <p:spPr bwMode="auto">
          <a:xfrm>
            <a:off x="787030" y="1691932"/>
            <a:ext cx="4306548" cy="29322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 beginner's guide to NumPy with Sigmoid, ReLu and Softmax activation  functions | by Pius Gadosey | AI³ | Theory, Practice, Busines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170" y="2107810"/>
            <a:ext cx="2464938" cy="16403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399156" y="1853216"/>
            <a:ext cx="912755" cy="253916"/>
          </a:xfrm>
          <a:prstGeom prst="rect">
            <a:avLst/>
          </a:prstGeom>
          <a:noFill/>
        </p:spPr>
        <p:txBody>
          <a:bodyPr wrap="square" rtlCol="0">
            <a:spAutoFit/>
          </a:bodyPr>
          <a:lstStyle/>
          <a:p>
            <a:r>
              <a:rPr lang="en-US" sz="1050" b="1" dirty="0" err="1"/>
              <a:t>Softmax</a:t>
            </a:r>
            <a:endParaRPr lang="en-SG" sz="1050" b="1"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95826CF-5CDC-41EC-9600-94510ED9EA9C}"/>
                  </a:ext>
                </a:extLst>
              </p14:cNvPr>
              <p14:cNvContentPartPr/>
              <p14:nvPr/>
            </p14:nvContentPartPr>
            <p14:xfrm>
              <a:off x="1533240" y="2046600"/>
              <a:ext cx="5484960" cy="1778040"/>
            </p14:xfrm>
          </p:contentPart>
        </mc:Choice>
        <mc:Fallback xmlns="">
          <p:pic>
            <p:nvPicPr>
              <p:cNvPr id="4" name="Ink 3">
                <a:extLst>
                  <a:ext uri="{FF2B5EF4-FFF2-40B4-BE49-F238E27FC236}">
                    <a16:creationId xmlns:a16="http://schemas.microsoft.com/office/drawing/2014/main" id="{295826CF-5CDC-41EC-9600-94510ED9EA9C}"/>
                  </a:ext>
                </a:extLst>
              </p:cNvPr>
              <p:cNvPicPr/>
              <p:nvPr/>
            </p:nvPicPr>
            <p:blipFill>
              <a:blip r:embed="rId5"/>
              <a:stretch>
                <a:fillRect/>
              </a:stretch>
            </p:blipFill>
            <p:spPr>
              <a:xfrm>
                <a:off x="1523880" y="2037240"/>
                <a:ext cx="5503680" cy="1796760"/>
              </a:xfrm>
              <a:prstGeom prst="rect">
                <a:avLst/>
              </a:prstGeom>
            </p:spPr>
          </p:pic>
        </mc:Fallback>
      </mc:AlternateContent>
    </p:spTree>
    <p:extLst>
      <p:ext uri="{BB962C8B-B14F-4D97-AF65-F5344CB8AC3E}">
        <p14:creationId xmlns:p14="http://schemas.microsoft.com/office/powerpoint/2010/main" val="2323451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Why different activation functions?</a:t>
            </a:r>
          </a:p>
        </p:txBody>
      </p:sp>
      <p:sp>
        <p:nvSpPr>
          <p:cNvPr id="57" name="Oval 56"/>
          <p:cNvSpPr/>
          <p:nvPr/>
        </p:nvSpPr>
        <p:spPr>
          <a:xfrm>
            <a:off x="7409831" y="1319604"/>
            <a:ext cx="112295" cy="11229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58" name="Oval 57"/>
          <p:cNvSpPr/>
          <p:nvPr/>
        </p:nvSpPr>
        <p:spPr>
          <a:xfrm>
            <a:off x="7409831" y="1505426"/>
            <a:ext cx="112295" cy="11229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59" name="TextBox 58"/>
          <p:cNvSpPr txBox="1"/>
          <p:nvPr/>
        </p:nvSpPr>
        <p:spPr>
          <a:xfrm>
            <a:off x="7586750" y="1253000"/>
            <a:ext cx="146294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Normal Blood Pressure</a:t>
            </a:r>
            <a:endParaRPr lang="en-SG" sz="900" baseline="-25000" dirty="0">
              <a:latin typeface="Arial" panose="020B0604020202020204" pitchFamily="34" charset="0"/>
              <a:cs typeface="Arial" panose="020B0604020202020204" pitchFamily="34" charset="0"/>
            </a:endParaRPr>
          </a:p>
        </p:txBody>
      </p:sp>
      <p:sp>
        <p:nvSpPr>
          <p:cNvPr id="60" name="TextBox 59"/>
          <p:cNvSpPr txBox="1"/>
          <p:nvPr/>
        </p:nvSpPr>
        <p:spPr>
          <a:xfrm>
            <a:off x="7586750" y="1447719"/>
            <a:ext cx="146294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High Blood Pressure</a:t>
            </a:r>
            <a:endParaRPr lang="en-SG" sz="900" baseline="-25000" dirty="0">
              <a:latin typeface="Arial" panose="020B0604020202020204" pitchFamily="34" charset="0"/>
              <a:cs typeface="Arial" panose="020B0604020202020204" pitchFamily="34" charset="0"/>
            </a:endParaRPr>
          </a:p>
        </p:txBody>
      </p:sp>
      <p:grpSp>
        <p:nvGrpSpPr>
          <p:cNvPr id="13323" name="Group 13322"/>
          <p:cNvGrpSpPr/>
          <p:nvPr/>
        </p:nvGrpSpPr>
        <p:grpSpPr>
          <a:xfrm>
            <a:off x="266534" y="1664835"/>
            <a:ext cx="4071479" cy="1571854"/>
            <a:chOff x="355379" y="2219780"/>
            <a:chExt cx="5428638" cy="2095805"/>
          </a:xfrm>
        </p:grpSpPr>
        <p:grpSp>
          <p:nvGrpSpPr>
            <p:cNvPr id="13316" name="Group 13315"/>
            <p:cNvGrpSpPr/>
            <p:nvPr/>
          </p:nvGrpSpPr>
          <p:grpSpPr>
            <a:xfrm>
              <a:off x="355379" y="2539946"/>
              <a:ext cx="5428638" cy="1775639"/>
              <a:chOff x="355379" y="2086743"/>
              <a:chExt cx="5428638" cy="1775639"/>
            </a:xfrm>
          </p:grpSpPr>
          <p:sp>
            <p:nvSpPr>
              <p:cNvPr id="8" name="Freeform 7"/>
              <p:cNvSpPr/>
              <p:nvPr/>
            </p:nvSpPr>
            <p:spPr>
              <a:xfrm>
                <a:off x="1394057" y="2455414"/>
                <a:ext cx="4114633" cy="1406968"/>
              </a:xfrm>
              <a:custGeom>
                <a:avLst/>
                <a:gdLst>
                  <a:gd name="connsiteX0" fmla="*/ 1381024 w 5471761"/>
                  <a:gd name="connsiteY0" fmla="*/ 85557 h 1871028"/>
                  <a:gd name="connsiteX1" fmla="*/ 1375677 w 5471761"/>
                  <a:gd name="connsiteY1" fmla="*/ 128336 h 1871028"/>
                  <a:gd name="connsiteX2" fmla="*/ 1343593 w 5471761"/>
                  <a:gd name="connsiteY2" fmla="*/ 181810 h 1871028"/>
                  <a:gd name="connsiteX3" fmla="*/ 1322203 w 5471761"/>
                  <a:gd name="connsiteY3" fmla="*/ 219242 h 1871028"/>
                  <a:gd name="connsiteX4" fmla="*/ 1209908 w 5471761"/>
                  <a:gd name="connsiteY4" fmla="*/ 299452 h 1871028"/>
                  <a:gd name="connsiteX5" fmla="*/ 1183172 w 5471761"/>
                  <a:gd name="connsiteY5" fmla="*/ 320842 h 1871028"/>
                  <a:gd name="connsiteX6" fmla="*/ 1076224 w 5471761"/>
                  <a:gd name="connsiteY6" fmla="*/ 374315 h 1871028"/>
                  <a:gd name="connsiteX7" fmla="*/ 856982 w 5471761"/>
                  <a:gd name="connsiteY7" fmla="*/ 358273 h 1871028"/>
                  <a:gd name="connsiteX8" fmla="*/ 814203 w 5471761"/>
                  <a:gd name="connsiteY8" fmla="*/ 352926 h 1871028"/>
                  <a:gd name="connsiteX9" fmla="*/ 621698 w 5471761"/>
                  <a:gd name="connsiteY9" fmla="*/ 342231 h 1871028"/>
                  <a:gd name="connsiteX10" fmla="*/ 568224 w 5471761"/>
                  <a:gd name="connsiteY10" fmla="*/ 352926 h 1871028"/>
                  <a:gd name="connsiteX11" fmla="*/ 423845 w 5471761"/>
                  <a:gd name="connsiteY11" fmla="*/ 374315 h 1871028"/>
                  <a:gd name="connsiteX12" fmla="*/ 391761 w 5471761"/>
                  <a:gd name="connsiteY12" fmla="*/ 379663 h 1871028"/>
                  <a:gd name="connsiteX13" fmla="*/ 215298 w 5471761"/>
                  <a:gd name="connsiteY13" fmla="*/ 475915 h 1871028"/>
                  <a:gd name="connsiteX14" fmla="*/ 81614 w 5471761"/>
                  <a:gd name="connsiteY14" fmla="*/ 598905 h 1871028"/>
                  <a:gd name="connsiteX15" fmla="*/ 44182 w 5471761"/>
                  <a:gd name="connsiteY15" fmla="*/ 748631 h 1871028"/>
                  <a:gd name="connsiteX16" fmla="*/ 6751 w 5471761"/>
                  <a:gd name="connsiteY16" fmla="*/ 941136 h 1871028"/>
                  <a:gd name="connsiteX17" fmla="*/ 12098 w 5471761"/>
                  <a:gd name="connsiteY17" fmla="*/ 1187115 h 1871028"/>
                  <a:gd name="connsiteX18" fmla="*/ 22793 w 5471761"/>
                  <a:gd name="connsiteY18" fmla="*/ 1203157 h 1871028"/>
                  <a:gd name="connsiteX19" fmla="*/ 151129 w 5471761"/>
                  <a:gd name="connsiteY19" fmla="*/ 1288715 h 1871028"/>
                  <a:gd name="connsiteX20" fmla="*/ 172519 w 5471761"/>
                  <a:gd name="connsiteY20" fmla="*/ 1294063 h 1871028"/>
                  <a:gd name="connsiteX21" fmla="*/ 466624 w 5471761"/>
                  <a:gd name="connsiteY21" fmla="*/ 1326147 h 1871028"/>
                  <a:gd name="connsiteX22" fmla="*/ 514751 w 5471761"/>
                  <a:gd name="connsiteY22" fmla="*/ 1315452 h 1871028"/>
                  <a:gd name="connsiteX23" fmla="*/ 856982 w 5471761"/>
                  <a:gd name="connsiteY23" fmla="*/ 1315452 h 1871028"/>
                  <a:gd name="connsiteX24" fmla="*/ 1044140 w 5471761"/>
                  <a:gd name="connsiteY24" fmla="*/ 1384968 h 1871028"/>
                  <a:gd name="connsiteX25" fmla="*/ 1135045 w 5471761"/>
                  <a:gd name="connsiteY25" fmla="*/ 1491915 h 1871028"/>
                  <a:gd name="connsiteX26" fmla="*/ 1199214 w 5471761"/>
                  <a:gd name="connsiteY26" fmla="*/ 1566778 h 1871028"/>
                  <a:gd name="connsiteX27" fmla="*/ 1220603 w 5471761"/>
                  <a:gd name="connsiteY27" fmla="*/ 1593515 h 1871028"/>
                  <a:gd name="connsiteX28" fmla="*/ 1578877 w 5471761"/>
                  <a:gd name="connsiteY28" fmla="*/ 1721852 h 1871028"/>
                  <a:gd name="connsiteX29" fmla="*/ 1782077 w 5471761"/>
                  <a:gd name="connsiteY29" fmla="*/ 1716505 h 1871028"/>
                  <a:gd name="connsiteX30" fmla="*/ 2054793 w 5471761"/>
                  <a:gd name="connsiteY30" fmla="*/ 1673726 h 1871028"/>
                  <a:gd name="connsiteX31" fmla="*/ 2135003 w 5471761"/>
                  <a:gd name="connsiteY31" fmla="*/ 1668378 h 1871028"/>
                  <a:gd name="connsiteX32" fmla="*/ 2397024 w 5471761"/>
                  <a:gd name="connsiteY32" fmla="*/ 1630947 h 1871028"/>
                  <a:gd name="connsiteX33" fmla="*/ 2482582 w 5471761"/>
                  <a:gd name="connsiteY33" fmla="*/ 1625600 h 1871028"/>
                  <a:gd name="connsiteX34" fmla="*/ 2910372 w 5471761"/>
                  <a:gd name="connsiteY34" fmla="*/ 1604210 h 1871028"/>
                  <a:gd name="connsiteX35" fmla="*/ 2963845 w 5471761"/>
                  <a:gd name="connsiteY35" fmla="*/ 1609557 h 1871028"/>
                  <a:gd name="connsiteX36" fmla="*/ 3573445 w 5471761"/>
                  <a:gd name="connsiteY36" fmla="*/ 1860884 h 1871028"/>
                  <a:gd name="connsiteX37" fmla="*/ 4017277 w 5471761"/>
                  <a:gd name="connsiteY37" fmla="*/ 1834147 h 1871028"/>
                  <a:gd name="connsiteX38" fmla="*/ 4279298 w 5471761"/>
                  <a:gd name="connsiteY38" fmla="*/ 1721852 h 1871028"/>
                  <a:gd name="connsiteX39" fmla="*/ 4338119 w 5471761"/>
                  <a:gd name="connsiteY39" fmla="*/ 1689768 h 1871028"/>
                  <a:gd name="connsiteX40" fmla="*/ 4835424 w 5471761"/>
                  <a:gd name="connsiteY40" fmla="*/ 1090863 h 1871028"/>
                  <a:gd name="connsiteX41" fmla="*/ 4931677 w 5471761"/>
                  <a:gd name="connsiteY41" fmla="*/ 1106905 h 1871028"/>
                  <a:gd name="connsiteX42" fmla="*/ 5471761 w 5471761"/>
                  <a:gd name="connsiteY42" fmla="*/ 967873 h 1871028"/>
                  <a:gd name="connsiteX43" fmla="*/ 5316687 w 5471761"/>
                  <a:gd name="connsiteY43" fmla="*/ 427789 h 1871028"/>
                  <a:gd name="connsiteX44" fmla="*/ 5145572 w 5471761"/>
                  <a:gd name="connsiteY44" fmla="*/ 363621 h 1871028"/>
                  <a:gd name="connsiteX45" fmla="*/ 4974456 w 5471761"/>
                  <a:gd name="connsiteY45" fmla="*/ 342231 h 1871028"/>
                  <a:gd name="connsiteX46" fmla="*/ 4584098 w 5471761"/>
                  <a:gd name="connsiteY46" fmla="*/ 438484 h 1871028"/>
                  <a:gd name="connsiteX47" fmla="*/ 4535972 w 5471761"/>
                  <a:gd name="connsiteY47" fmla="*/ 443831 h 1871028"/>
                  <a:gd name="connsiteX48" fmla="*/ 4503887 w 5471761"/>
                  <a:gd name="connsiteY48" fmla="*/ 449178 h 1871028"/>
                  <a:gd name="connsiteX49" fmla="*/ 4364856 w 5471761"/>
                  <a:gd name="connsiteY49" fmla="*/ 513347 h 1871028"/>
                  <a:gd name="connsiteX50" fmla="*/ 4231172 w 5471761"/>
                  <a:gd name="connsiteY50" fmla="*/ 598905 h 1871028"/>
                  <a:gd name="connsiteX51" fmla="*/ 4027972 w 5471761"/>
                  <a:gd name="connsiteY51" fmla="*/ 652378 h 1871028"/>
                  <a:gd name="connsiteX52" fmla="*/ 3707129 w 5471761"/>
                  <a:gd name="connsiteY52" fmla="*/ 625642 h 1871028"/>
                  <a:gd name="connsiteX53" fmla="*/ 3594835 w 5471761"/>
                  <a:gd name="connsiteY53" fmla="*/ 566821 h 1871028"/>
                  <a:gd name="connsiteX54" fmla="*/ 3466498 w 5471761"/>
                  <a:gd name="connsiteY54" fmla="*/ 486610 h 1871028"/>
                  <a:gd name="connsiteX55" fmla="*/ 3391635 w 5471761"/>
                  <a:gd name="connsiteY55" fmla="*/ 443831 h 1871028"/>
                  <a:gd name="connsiteX56" fmla="*/ 3279340 w 5471761"/>
                  <a:gd name="connsiteY56" fmla="*/ 358273 h 1871028"/>
                  <a:gd name="connsiteX57" fmla="*/ 3252603 w 5471761"/>
                  <a:gd name="connsiteY57" fmla="*/ 347578 h 1871028"/>
                  <a:gd name="connsiteX58" fmla="*/ 3151003 w 5471761"/>
                  <a:gd name="connsiteY58" fmla="*/ 299452 h 1871028"/>
                  <a:gd name="connsiteX59" fmla="*/ 3038708 w 5471761"/>
                  <a:gd name="connsiteY59" fmla="*/ 256673 h 1871028"/>
                  <a:gd name="connsiteX60" fmla="*/ 2851551 w 5471761"/>
                  <a:gd name="connsiteY60" fmla="*/ 245978 h 1871028"/>
                  <a:gd name="connsiteX61" fmla="*/ 2701824 w 5471761"/>
                  <a:gd name="connsiteY61" fmla="*/ 256673 h 1871028"/>
                  <a:gd name="connsiteX62" fmla="*/ 2680435 w 5471761"/>
                  <a:gd name="connsiteY62" fmla="*/ 262021 h 1871028"/>
                  <a:gd name="connsiteX63" fmla="*/ 2418414 w 5471761"/>
                  <a:gd name="connsiteY63" fmla="*/ 352926 h 1871028"/>
                  <a:gd name="connsiteX64" fmla="*/ 2354245 w 5471761"/>
                  <a:gd name="connsiteY64" fmla="*/ 368968 h 1871028"/>
                  <a:gd name="connsiteX65" fmla="*/ 2274035 w 5471761"/>
                  <a:gd name="connsiteY65" fmla="*/ 358273 h 1871028"/>
                  <a:gd name="connsiteX66" fmla="*/ 2081529 w 5471761"/>
                  <a:gd name="connsiteY66" fmla="*/ 294105 h 1871028"/>
                  <a:gd name="connsiteX67" fmla="*/ 1990624 w 5471761"/>
                  <a:gd name="connsiteY67" fmla="*/ 251326 h 1871028"/>
                  <a:gd name="connsiteX68" fmla="*/ 1974582 w 5471761"/>
                  <a:gd name="connsiteY68" fmla="*/ 240631 h 1871028"/>
                  <a:gd name="connsiteX69" fmla="*/ 1889024 w 5471761"/>
                  <a:gd name="connsiteY69" fmla="*/ 192505 h 1871028"/>
                  <a:gd name="connsiteX70" fmla="*/ 1867635 w 5471761"/>
                  <a:gd name="connsiteY70" fmla="*/ 176463 h 1871028"/>
                  <a:gd name="connsiteX71" fmla="*/ 1814161 w 5471761"/>
                  <a:gd name="connsiteY71" fmla="*/ 144378 h 1871028"/>
                  <a:gd name="connsiteX72" fmla="*/ 1766035 w 5471761"/>
                  <a:gd name="connsiteY72" fmla="*/ 90905 h 1871028"/>
                  <a:gd name="connsiteX73" fmla="*/ 1707214 w 5471761"/>
                  <a:gd name="connsiteY73" fmla="*/ 42778 h 1871028"/>
                  <a:gd name="connsiteX74" fmla="*/ 1637698 w 5471761"/>
                  <a:gd name="connsiteY74" fmla="*/ 21389 h 1871028"/>
                  <a:gd name="connsiteX75" fmla="*/ 1541445 w 5471761"/>
                  <a:gd name="connsiteY75" fmla="*/ 0 h 1871028"/>
                  <a:gd name="connsiteX76" fmla="*/ 1509361 w 5471761"/>
                  <a:gd name="connsiteY76" fmla="*/ 5347 h 1871028"/>
                  <a:gd name="connsiteX77" fmla="*/ 1455887 w 5471761"/>
                  <a:gd name="connsiteY77" fmla="*/ 32084 h 1871028"/>
                  <a:gd name="connsiteX78" fmla="*/ 1429151 w 5471761"/>
                  <a:gd name="connsiteY78" fmla="*/ 69515 h 1871028"/>
                  <a:gd name="connsiteX79" fmla="*/ 1381024 w 5471761"/>
                  <a:gd name="connsiteY79" fmla="*/ 106947 h 1871028"/>
                  <a:gd name="connsiteX80" fmla="*/ 1381024 w 5471761"/>
                  <a:gd name="connsiteY80" fmla="*/ 85557 h 187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71761" h="1871028">
                    <a:moveTo>
                      <a:pt x="1381024" y="85557"/>
                    </a:moveTo>
                    <a:cubicBezTo>
                      <a:pt x="1380133" y="89122"/>
                      <a:pt x="1379162" y="114394"/>
                      <a:pt x="1375677" y="128336"/>
                    </a:cubicBezTo>
                    <a:cubicBezTo>
                      <a:pt x="1372072" y="142758"/>
                      <a:pt x="1348704" y="172866"/>
                      <a:pt x="1343593" y="181810"/>
                    </a:cubicBezTo>
                    <a:cubicBezTo>
                      <a:pt x="1336463" y="194287"/>
                      <a:pt x="1332991" y="209748"/>
                      <a:pt x="1322203" y="219242"/>
                    </a:cubicBezTo>
                    <a:cubicBezTo>
                      <a:pt x="1287670" y="249631"/>
                      <a:pt x="1245827" y="270715"/>
                      <a:pt x="1209908" y="299452"/>
                    </a:cubicBezTo>
                    <a:cubicBezTo>
                      <a:pt x="1200996" y="306582"/>
                      <a:pt x="1193130" y="315265"/>
                      <a:pt x="1183172" y="320842"/>
                    </a:cubicBezTo>
                    <a:cubicBezTo>
                      <a:pt x="1148397" y="340316"/>
                      <a:pt x="1111873" y="356491"/>
                      <a:pt x="1076224" y="374315"/>
                    </a:cubicBezTo>
                    <a:lnTo>
                      <a:pt x="856982" y="358273"/>
                    </a:lnTo>
                    <a:cubicBezTo>
                      <a:pt x="842659" y="357104"/>
                      <a:pt x="828540" y="353904"/>
                      <a:pt x="814203" y="352926"/>
                    </a:cubicBezTo>
                    <a:cubicBezTo>
                      <a:pt x="750085" y="348554"/>
                      <a:pt x="685866" y="345796"/>
                      <a:pt x="621698" y="342231"/>
                    </a:cubicBezTo>
                    <a:cubicBezTo>
                      <a:pt x="603873" y="345796"/>
                      <a:pt x="586167" y="350016"/>
                      <a:pt x="568224" y="352926"/>
                    </a:cubicBezTo>
                    <a:cubicBezTo>
                      <a:pt x="520200" y="360714"/>
                      <a:pt x="471948" y="367027"/>
                      <a:pt x="423845" y="374315"/>
                    </a:cubicBezTo>
                    <a:cubicBezTo>
                      <a:pt x="413125" y="375939"/>
                      <a:pt x="402456" y="377880"/>
                      <a:pt x="391761" y="379663"/>
                    </a:cubicBezTo>
                    <a:cubicBezTo>
                      <a:pt x="361292" y="394897"/>
                      <a:pt x="256817" y="440502"/>
                      <a:pt x="215298" y="475915"/>
                    </a:cubicBezTo>
                    <a:cubicBezTo>
                      <a:pt x="169229" y="515210"/>
                      <a:pt x="126175" y="557908"/>
                      <a:pt x="81614" y="598905"/>
                    </a:cubicBezTo>
                    <a:cubicBezTo>
                      <a:pt x="54752" y="666058"/>
                      <a:pt x="75516" y="609867"/>
                      <a:pt x="44182" y="748631"/>
                    </a:cubicBezTo>
                    <a:cubicBezTo>
                      <a:pt x="12780" y="887694"/>
                      <a:pt x="65080" y="614483"/>
                      <a:pt x="6751" y="941136"/>
                    </a:cubicBezTo>
                    <a:cubicBezTo>
                      <a:pt x="4209" y="1027549"/>
                      <a:pt x="-9796" y="1105013"/>
                      <a:pt x="12098" y="1187115"/>
                    </a:cubicBezTo>
                    <a:cubicBezTo>
                      <a:pt x="13754" y="1193325"/>
                      <a:pt x="17604" y="1199365"/>
                      <a:pt x="22793" y="1203157"/>
                    </a:cubicBezTo>
                    <a:cubicBezTo>
                      <a:pt x="64304" y="1233492"/>
                      <a:pt x="107181" y="1262032"/>
                      <a:pt x="151129" y="1288715"/>
                    </a:cubicBezTo>
                    <a:cubicBezTo>
                      <a:pt x="157411" y="1292529"/>
                      <a:pt x="165221" y="1293197"/>
                      <a:pt x="172519" y="1294063"/>
                    </a:cubicBezTo>
                    <a:lnTo>
                      <a:pt x="466624" y="1326147"/>
                    </a:lnTo>
                    <a:cubicBezTo>
                      <a:pt x="482666" y="1322582"/>
                      <a:pt x="498336" y="1316234"/>
                      <a:pt x="514751" y="1315452"/>
                    </a:cubicBezTo>
                    <a:cubicBezTo>
                      <a:pt x="760959" y="1303728"/>
                      <a:pt x="718967" y="1301652"/>
                      <a:pt x="856982" y="1315452"/>
                    </a:cubicBezTo>
                    <a:cubicBezTo>
                      <a:pt x="881731" y="1322785"/>
                      <a:pt x="1004275" y="1345103"/>
                      <a:pt x="1044140" y="1384968"/>
                    </a:cubicBezTo>
                    <a:cubicBezTo>
                      <a:pt x="1077224" y="1418052"/>
                      <a:pt x="1104683" y="1456318"/>
                      <a:pt x="1135045" y="1491915"/>
                    </a:cubicBezTo>
                    <a:cubicBezTo>
                      <a:pt x="1156374" y="1516921"/>
                      <a:pt x="1178043" y="1541638"/>
                      <a:pt x="1199214" y="1566778"/>
                    </a:cubicBezTo>
                    <a:cubicBezTo>
                      <a:pt x="1206566" y="1575508"/>
                      <a:pt x="1209858" y="1589666"/>
                      <a:pt x="1220603" y="1593515"/>
                    </a:cubicBezTo>
                    <a:lnTo>
                      <a:pt x="1578877" y="1721852"/>
                    </a:lnTo>
                    <a:cubicBezTo>
                      <a:pt x="1646610" y="1720070"/>
                      <a:pt x="1714664" y="1723322"/>
                      <a:pt x="1782077" y="1716505"/>
                    </a:cubicBezTo>
                    <a:cubicBezTo>
                      <a:pt x="1873627" y="1707247"/>
                      <a:pt x="1963620" y="1686159"/>
                      <a:pt x="2054793" y="1673726"/>
                    </a:cubicBezTo>
                    <a:cubicBezTo>
                      <a:pt x="2081343" y="1670105"/>
                      <a:pt x="2108266" y="1670161"/>
                      <a:pt x="2135003" y="1668378"/>
                    </a:cubicBezTo>
                    <a:lnTo>
                      <a:pt x="2397024" y="1630947"/>
                    </a:lnTo>
                    <a:cubicBezTo>
                      <a:pt x="2425385" y="1627456"/>
                      <a:pt x="2454046" y="1627086"/>
                      <a:pt x="2482582" y="1625600"/>
                    </a:cubicBezTo>
                    <a:lnTo>
                      <a:pt x="2910372" y="1604210"/>
                    </a:lnTo>
                    <a:cubicBezTo>
                      <a:pt x="2928196" y="1605992"/>
                      <a:pt x="2947140" y="1603090"/>
                      <a:pt x="2963845" y="1609557"/>
                    </a:cubicBezTo>
                    <a:cubicBezTo>
                      <a:pt x="3168816" y="1688901"/>
                      <a:pt x="3358484" y="1815055"/>
                      <a:pt x="3573445" y="1860884"/>
                    </a:cubicBezTo>
                    <a:cubicBezTo>
                      <a:pt x="3718399" y="1891788"/>
                      <a:pt x="3869333" y="1843059"/>
                      <a:pt x="4017277" y="1834147"/>
                    </a:cubicBezTo>
                    <a:cubicBezTo>
                      <a:pt x="4132821" y="1792130"/>
                      <a:pt x="4103333" y="1804448"/>
                      <a:pt x="4279298" y="1721852"/>
                    </a:cubicBezTo>
                    <a:cubicBezTo>
                      <a:pt x="4299516" y="1712362"/>
                      <a:pt x="4318512" y="1700463"/>
                      <a:pt x="4338119" y="1689768"/>
                    </a:cubicBezTo>
                    <a:cubicBezTo>
                      <a:pt x="4503887" y="1490133"/>
                      <a:pt x="4650279" y="1272672"/>
                      <a:pt x="4835424" y="1090863"/>
                    </a:cubicBezTo>
                    <a:cubicBezTo>
                      <a:pt x="4858632" y="1068073"/>
                      <a:pt x="4899741" y="1113078"/>
                      <a:pt x="4931677" y="1106905"/>
                    </a:cubicBezTo>
                    <a:cubicBezTo>
                      <a:pt x="5114197" y="1071628"/>
                      <a:pt x="5291733" y="1014217"/>
                      <a:pt x="5471761" y="967873"/>
                    </a:cubicBezTo>
                    <a:cubicBezTo>
                      <a:pt x="5420070" y="787845"/>
                      <a:pt x="5405661" y="592609"/>
                      <a:pt x="5316687" y="427789"/>
                    </a:cubicBezTo>
                    <a:cubicBezTo>
                      <a:pt x="5287750" y="374184"/>
                      <a:pt x="5203090" y="383686"/>
                      <a:pt x="5145572" y="363621"/>
                    </a:cubicBezTo>
                    <a:cubicBezTo>
                      <a:pt x="5074591" y="338860"/>
                      <a:pt x="5062810" y="346438"/>
                      <a:pt x="4974456" y="342231"/>
                    </a:cubicBezTo>
                    <a:lnTo>
                      <a:pt x="4584098" y="438484"/>
                    </a:lnTo>
                    <a:cubicBezTo>
                      <a:pt x="4568374" y="442127"/>
                      <a:pt x="4551971" y="441698"/>
                      <a:pt x="4535972" y="443831"/>
                    </a:cubicBezTo>
                    <a:cubicBezTo>
                      <a:pt x="4525225" y="445264"/>
                      <a:pt x="4514582" y="447396"/>
                      <a:pt x="4503887" y="449178"/>
                    </a:cubicBezTo>
                    <a:cubicBezTo>
                      <a:pt x="4457543" y="470568"/>
                      <a:pt x="4409598" y="488783"/>
                      <a:pt x="4364856" y="513347"/>
                    </a:cubicBezTo>
                    <a:cubicBezTo>
                      <a:pt x="4318480" y="538809"/>
                      <a:pt x="4281980" y="584154"/>
                      <a:pt x="4231172" y="598905"/>
                    </a:cubicBezTo>
                    <a:cubicBezTo>
                      <a:pt x="4053299" y="650545"/>
                      <a:pt x="4122363" y="638894"/>
                      <a:pt x="4027972" y="652378"/>
                    </a:cubicBezTo>
                    <a:cubicBezTo>
                      <a:pt x="3921024" y="643466"/>
                      <a:pt x="3812413" y="646439"/>
                      <a:pt x="3707129" y="625642"/>
                    </a:cubicBezTo>
                    <a:cubicBezTo>
                      <a:pt x="3665674" y="617454"/>
                      <a:pt x="3631423" y="587961"/>
                      <a:pt x="3594835" y="566821"/>
                    </a:cubicBezTo>
                    <a:cubicBezTo>
                      <a:pt x="3551155" y="541583"/>
                      <a:pt x="3509655" y="512732"/>
                      <a:pt x="3466498" y="486610"/>
                    </a:cubicBezTo>
                    <a:cubicBezTo>
                      <a:pt x="3441910" y="471728"/>
                      <a:pt x="3414497" y="461249"/>
                      <a:pt x="3391635" y="443831"/>
                    </a:cubicBezTo>
                    <a:cubicBezTo>
                      <a:pt x="3354203" y="415312"/>
                      <a:pt x="3323032" y="375750"/>
                      <a:pt x="3279340" y="358273"/>
                    </a:cubicBezTo>
                    <a:cubicBezTo>
                      <a:pt x="3270428" y="354708"/>
                      <a:pt x="3261329" y="351577"/>
                      <a:pt x="3252603" y="347578"/>
                    </a:cubicBezTo>
                    <a:cubicBezTo>
                      <a:pt x="3218537" y="331964"/>
                      <a:pt x="3185491" y="314110"/>
                      <a:pt x="3151003" y="299452"/>
                    </a:cubicBezTo>
                    <a:cubicBezTo>
                      <a:pt x="3114138" y="283785"/>
                      <a:pt x="3078699" y="258958"/>
                      <a:pt x="3038708" y="256673"/>
                    </a:cubicBezTo>
                    <a:lnTo>
                      <a:pt x="2851551" y="245978"/>
                    </a:lnTo>
                    <a:cubicBezTo>
                      <a:pt x="2801642" y="249543"/>
                      <a:pt x="2751642" y="252002"/>
                      <a:pt x="2701824" y="256673"/>
                    </a:cubicBezTo>
                    <a:cubicBezTo>
                      <a:pt x="2694507" y="257359"/>
                      <a:pt x="2687394" y="259658"/>
                      <a:pt x="2680435" y="262021"/>
                    </a:cubicBezTo>
                    <a:lnTo>
                      <a:pt x="2418414" y="352926"/>
                    </a:lnTo>
                    <a:cubicBezTo>
                      <a:pt x="2397463" y="359795"/>
                      <a:pt x="2354245" y="368968"/>
                      <a:pt x="2354245" y="368968"/>
                    </a:cubicBezTo>
                    <a:cubicBezTo>
                      <a:pt x="2327508" y="365403"/>
                      <a:pt x="2299949" y="365759"/>
                      <a:pt x="2274035" y="358273"/>
                    </a:cubicBezTo>
                    <a:cubicBezTo>
                      <a:pt x="1994888" y="277630"/>
                      <a:pt x="2190458" y="312258"/>
                      <a:pt x="2081529" y="294105"/>
                    </a:cubicBezTo>
                    <a:cubicBezTo>
                      <a:pt x="2051227" y="279845"/>
                      <a:pt x="2020578" y="266303"/>
                      <a:pt x="1990624" y="251326"/>
                    </a:cubicBezTo>
                    <a:cubicBezTo>
                      <a:pt x="1984876" y="248452"/>
                      <a:pt x="1980144" y="243851"/>
                      <a:pt x="1974582" y="240631"/>
                    </a:cubicBezTo>
                    <a:cubicBezTo>
                      <a:pt x="1946264" y="224236"/>
                      <a:pt x="1917082" y="209340"/>
                      <a:pt x="1889024" y="192505"/>
                    </a:cubicBezTo>
                    <a:cubicBezTo>
                      <a:pt x="1881382" y="187920"/>
                      <a:pt x="1875132" y="181282"/>
                      <a:pt x="1867635" y="176463"/>
                    </a:cubicBezTo>
                    <a:cubicBezTo>
                      <a:pt x="1850149" y="165222"/>
                      <a:pt x="1831457" y="155909"/>
                      <a:pt x="1814161" y="144378"/>
                    </a:cubicBezTo>
                    <a:cubicBezTo>
                      <a:pt x="1755173" y="105053"/>
                      <a:pt x="1818772" y="143642"/>
                      <a:pt x="1766035" y="90905"/>
                    </a:cubicBezTo>
                    <a:cubicBezTo>
                      <a:pt x="1748122" y="72991"/>
                      <a:pt x="1729490" y="54844"/>
                      <a:pt x="1707214" y="42778"/>
                    </a:cubicBezTo>
                    <a:cubicBezTo>
                      <a:pt x="1685896" y="31231"/>
                      <a:pt x="1661218" y="27269"/>
                      <a:pt x="1637698" y="21389"/>
                    </a:cubicBezTo>
                    <a:cubicBezTo>
                      <a:pt x="1577284" y="6285"/>
                      <a:pt x="1609332" y="13576"/>
                      <a:pt x="1541445" y="0"/>
                    </a:cubicBezTo>
                    <a:cubicBezTo>
                      <a:pt x="1530750" y="1782"/>
                      <a:pt x="1519724" y="2159"/>
                      <a:pt x="1509361" y="5347"/>
                    </a:cubicBezTo>
                    <a:cubicBezTo>
                      <a:pt x="1480615" y="14192"/>
                      <a:pt x="1476315" y="18465"/>
                      <a:pt x="1455887" y="32084"/>
                    </a:cubicBezTo>
                    <a:cubicBezTo>
                      <a:pt x="1445076" y="53708"/>
                      <a:pt x="1447733" y="54031"/>
                      <a:pt x="1429151" y="69515"/>
                    </a:cubicBezTo>
                    <a:cubicBezTo>
                      <a:pt x="1404803" y="89805"/>
                      <a:pt x="1410945" y="72039"/>
                      <a:pt x="1381024" y="106947"/>
                    </a:cubicBezTo>
                    <a:cubicBezTo>
                      <a:pt x="1378704" y="109654"/>
                      <a:pt x="1381915" y="81992"/>
                      <a:pt x="1381024" y="85557"/>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5" name="Oval 14"/>
              <p:cNvSpPr/>
              <p:nvPr/>
            </p:nvSpPr>
            <p:spPr>
              <a:xfrm>
                <a:off x="1761860" y="2952019"/>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 name="Oval 17"/>
              <p:cNvSpPr/>
              <p:nvPr/>
            </p:nvSpPr>
            <p:spPr>
              <a:xfrm>
                <a:off x="2161709" y="2871546"/>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2" name="Straight Arrow Connector 21"/>
              <p:cNvCxnSpPr/>
              <p:nvPr/>
            </p:nvCxnSpPr>
            <p:spPr>
              <a:xfrm>
                <a:off x="1118730" y="2691522"/>
                <a:ext cx="528259" cy="410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5379" y="2086743"/>
                <a:ext cx="1950593" cy="677108"/>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Input space: </a:t>
                </a:r>
              </a:p>
              <a:p>
                <a:r>
                  <a:rPr lang="en-US" sz="900" dirty="0">
                    <a:latin typeface="Arial" panose="020B0604020202020204" pitchFamily="34" charset="0"/>
                    <a:cs typeface="Arial" panose="020B0604020202020204" pitchFamily="34" charset="0"/>
                  </a:rPr>
                  <a:t>Age, BMI, cholesterol level</a:t>
                </a:r>
                <a:endParaRPr lang="en-SG" sz="900" baseline="-25000" dirty="0">
                  <a:latin typeface="Arial" panose="020B0604020202020204" pitchFamily="34" charset="0"/>
                  <a:cs typeface="Arial" panose="020B0604020202020204" pitchFamily="34" charset="0"/>
                </a:endParaRPr>
              </a:p>
            </p:txBody>
          </p:sp>
          <p:sp>
            <p:nvSpPr>
              <p:cNvPr id="24" name="Oval 23"/>
              <p:cNvSpPr/>
              <p:nvPr/>
            </p:nvSpPr>
            <p:spPr>
              <a:xfrm>
                <a:off x="3913544" y="3059126"/>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6" name="TextBox 25"/>
              <p:cNvSpPr txBox="1"/>
              <p:nvPr/>
            </p:nvSpPr>
            <p:spPr>
              <a:xfrm>
                <a:off x="3833424" y="2482183"/>
                <a:ext cx="1950593" cy="307776"/>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Decision Boundary</a:t>
                </a:r>
                <a:endParaRPr lang="en-SG" sz="900" baseline="-25000" dirty="0">
                  <a:latin typeface="Arial" panose="020B0604020202020204" pitchFamily="34" charset="0"/>
                  <a:cs typeface="Arial" panose="020B0604020202020204" pitchFamily="34" charset="0"/>
                </a:endParaRPr>
              </a:p>
            </p:txBody>
          </p:sp>
          <p:cxnSp>
            <p:nvCxnSpPr>
              <p:cNvPr id="27" name="Straight Arrow Connector 26"/>
              <p:cNvCxnSpPr/>
              <p:nvPr/>
            </p:nvCxnSpPr>
            <p:spPr>
              <a:xfrm flipH="1">
                <a:off x="3910948" y="2811520"/>
                <a:ext cx="475466" cy="16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8" idx="56"/>
                <a:endCxn id="8" idx="35"/>
              </p:cNvCxnSpPr>
              <p:nvPr/>
            </p:nvCxnSpPr>
            <p:spPr>
              <a:xfrm flipH="1">
                <a:off x="3622797" y="2724827"/>
                <a:ext cx="237245" cy="94093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3232914" y="3069597"/>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7" name="Oval 66"/>
              <p:cNvSpPr/>
              <p:nvPr/>
            </p:nvSpPr>
            <p:spPr>
              <a:xfrm>
                <a:off x="2605926" y="2871546"/>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8" name="Oval 67"/>
              <p:cNvSpPr/>
              <p:nvPr/>
            </p:nvSpPr>
            <p:spPr>
              <a:xfrm>
                <a:off x="2629005" y="3160519"/>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9" name="Oval 68"/>
              <p:cNvSpPr/>
              <p:nvPr/>
            </p:nvSpPr>
            <p:spPr>
              <a:xfrm>
                <a:off x="2797044" y="3426195"/>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0" name="Oval 69"/>
              <p:cNvSpPr/>
              <p:nvPr/>
            </p:nvSpPr>
            <p:spPr>
              <a:xfrm>
                <a:off x="4022952" y="3487353"/>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1" name="Oval 70"/>
              <p:cNvSpPr/>
              <p:nvPr/>
            </p:nvSpPr>
            <p:spPr>
              <a:xfrm>
                <a:off x="4469063" y="3220192"/>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2" name="Oval 71"/>
              <p:cNvSpPr/>
              <p:nvPr/>
            </p:nvSpPr>
            <p:spPr>
              <a:xfrm>
                <a:off x="4866821" y="3097474"/>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9" name="Oval 78"/>
              <p:cNvSpPr/>
              <p:nvPr/>
            </p:nvSpPr>
            <p:spPr>
              <a:xfrm>
                <a:off x="5185058" y="2896840"/>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0" name="Oval 79"/>
              <p:cNvSpPr/>
              <p:nvPr/>
            </p:nvSpPr>
            <p:spPr>
              <a:xfrm>
                <a:off x="4898720" y="2844364"/>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sp>
          <p:nvSpPr>
            <p:cNvPr id="100" name="Content Placeholder 6"/>
            <p:cNvSpPr txBox="1">
              <a:spLocks/>
            </p:cNvSpPr>
            <p:nvPr/>
          </p:nvSpPr>
          <p:spPr>
            <a:xfrm>
              <a:off x="2629005" y="2219780"/>
              <a:ext cx="1767726" cy="4717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u="sng" dirty="0"/>
                <a:t>Scenario 1</a:t>
              </a:r>
              <a:endParaRPr lang="en-SG" sz="1500" u="sng" dirty="0"/>
            </a:p>
          </p:txBody>
        </p:sp>
      </p:grpSp>
      <p:grpSp>
        <p:nvGrpSpPr>
          <p:cNvPr id="13322" name="Group 13321"/>
          <p:cNvGrpSpPr/>
          <p:nvPr/>
        </p:nvGrpSpPr>
        <p:grpSpPr>
          <a:xfrm>
            <a:off x="339668" y="3432466"/>
            <a:ext cx="3791850" cy="1389671"/>
            <a:chOff x="452890" y="4576622"/>
            <a:chExt cx="5055800" cy="1852894"/>
          </a:xfrm>
        </p:grpSpPr>
        <p:sp>
          <p:nvSpPr>
            <p:cNvPr id="81" name="Freeform 80"/>
            <p:cNvSpPr/>
            <p:nvPr/>
          </p:nvSpPr>
          <p:spPr>
            <a:xfrm>
              <a:off x="1394057" y="5022548"/>
              <a:ext cx="4114633" cy="1406968"/>
            </a:xfrm>
            <a:custGeom>
              <a:avLst/>
              <a:gdLst>
                <a:gd name="connsiteX0" fmla="*/ 1381024 w 5471761"/>
                <a:gd name="connsiteY0" fmla="*/ 85557 h 1871028"/>
                <a:gd name="connsiteX1" fmla="*/ 1375677 w 5471761"/>
                <a:gd name="connsiteY1" fmla="*/ 128336 h 1871028"/>
                <a:gd name="connsiteX2" fmla="*/ 1343593 w 5471761"/>
                <a:gd name="connsiteY2" fmla="*/ 181810 h 1871028"/>
                <a:gd name="connsiteX3" fmla="*/ 1322203 w 5471761"/>
                <a:gd name="connsiteY3" fmla="*/ 219242 h 1871028"/>
                <a:gd name="connsiteX4" fmla="*/ 1209908 w 5471761"/>
                <a:gd name="connsiteY4" fmla="*/ 299452 h 1871028"/>
                <a:gd name="connsiteX5" fmla="*/ 1183172 w 5471761"/>
                <a:gd name="connsiteY5" fmla="*/ 320842 h 1871028"/>
                <a:gd name="connsiteX6" fmla="*/ 1076224 w 5471761"/>
                <a:gd name="connsiteY6" fmla="*/ 374315 h 1871028"/>
                <a:gd name="connsiteX7" fmla="*/ 856982 w 5471761"/>
                <a:gd name="connsiteY7" fmla="*/ 358273 h 1871028"/>
                <a:gd name="connsiteX8" fmla="*/ 814203 w 5471761"/>
                <a:gd name="connsiteY8" fmla="*/ 352926 h 1871028"/>
                <a:gd name="connsiteX9" fmla="*/ 621698 w 5471761"/>
                <a:gd name="connsiteY9" fmla="*/ 342231 h 1871028"/>
                <a:gd name="connsiteX10" fmla="*/ 568224 w 5471761"/>
                <a:gd name="connsiteY10" fmla="*/ 352926 h 1871028"/>
                <a:gd name="connsiteX11" fmla="*/ 423845 w 5471761"/>
                <a:gd name="connsiteY11" fmla="*/ 374315 h 1871028"/>
                <a:gd name="connsiteX12" fmla="*/ 391761 w 5471761"/>
                <a:gd name="connsiteY12" fmla="*/ 379663 h 1871028"/>
                <a:gd name="connsiteX13" fmla="*/ 215298 w 5471761"/>
                <a:gd name="connsiteY13" fmla="*/ 475915 h 1871028"/>
                <a:gd name="connsiteX14" fmla="*/ 81614 w 5471761"/>
                <a:gd name="connsiteY14" fmla="*/ 598905 h 1871028"/>
                <a:gd name="connsiteX15" fmla="*/ 44182 w 5471761"/>
                <a:gd name="connsiteY15" fmla="*/ 748631 h 1871028"/>
                <a:gd name="connsiteX16" fmla="*/ 6751 w 5471761"/>
                <a:gd name="connsiteY16" fmla="*/ 941136 h 1871028"/>
                <a:gd name="connsiteX17" fmla="*/ 12098 w 5471761"/>
                <a:gd name="connsiteY17" fmla="*/ 1187115 h 1871028"/>
                <a:gd name="connsiteX18" fmla="*/ 22793 w 5471761"/>
                <a:gd name="connsiteY18" fmla="*/ 1203157 h 1871028"/>
                <a:gd name="connsiteX19" fmla="*/ 151129 w 5471761"/>
                <a:gd name="connsiteY19" fmla="*/ 1288715 h 1871028"/>
                <a:gd name="connsiteX20" fmla="*/ 172519 w 5471761"/>
                <a:gd name="connsiteY20" fmla="*/ 1294063 h 1871028"/>
                <a:gd name="connsiteX21" fmla="*/ 466624 w 5471761"/>
                <a:gd name="connsiteY21" fmla="*/ 1326147 h 1871028"/>
                <a:gd name="connsiteX22" fmla="*/ 514751 w 5471761"/>
                <a:gd name="connsiteY22" fmla="*/ 1315452 h 1871028"/>
                <a:gd name="connsiteX23" fmla="*/ 856982 w 5471761"/>
                <a:gd name="connsiteY23" fmla="*/ 1315452 h 1871028"/>
                <a:gd name="connsiteX24" fmla="*/ 1044140 w 5471761"/>
                <a:gd name="connsiteY24" fmla="*/ 1384968 h 1871028"/>
                <a:gd name="connsiteX25" fmla="*/ 1135045 w 5471761"/>
                <a:gd name="connsiteY25" fmla="*/ 1491915 h 1871028"/>
                <a:gd name="connsiteX26" fmla="*/ 1199214 w 5471761"/>
                <a:gd name="connsiteY26" fmla="*/ 1566778 h 1871028"/>
                <a:gd name="connsiteX27" fmla="*/ 1220603 w 5471761"/>
                <a:gd name="connsiteY27" fmla="*/ 1593515 h 1871028"/>
                <a:gd name="connsiteX28" fmla="*/ 1578877 w 5471761"/>
                <a:gd name="connsiteY28" fmla="*/ 1721852 h 1871028"/>
                <a:gd name="connsiteX29" fmla="*/ 1782077 w 5471761"/>
                <a:gd name="connsiteY29" fmla="*/ 1716505 h 1871028"/>
                <a:gd name="connsiteX30" fmla="*/ 2054793 w 5471761"/>
                <a:gd name="connsiteY30" fmla="*/ 1673726 h 1871028"/>
                <a:gd name="connsiteX31" fmla="*/ 2135003 w 5471761"/>
                <a:gd name="connsiteY31" fmla="*/ 1668378 h 1871028"/>
                <a:gd name="connsiteX32" fmla="*/ 2397024 w 5471761"/>
                <a:gd name="connsiteY32" fmla="*/ 1630947 h 1871028"/>
                <a:gd name="connsiteX33" fmla="*/ 2482582 w 5471761"/>
                <a:gd name="connsiteY33" fmla="*/ 1625600 h 1871028"/>
                <a:gd name="connsiteX34" fmla="*/ 2910372 w 5471761"/>
                <a:gd name="connsiteY34" fmla="*/ 1604210 h 1871028"/>
                <a:gd name="connsiteX35" fmla="*/ 2963845 w 5471761"/>
                <a:gd name="connsiteY35" fmla="*/ 1609557 h 1871028"/>
                <a:gd name="connsiteX36" fmla="*/ 3573445 w 5471761"/>
                <a:gd name="connsiteY36" fmla="*/ 1860884 h 1871028"/>
                <a:gd name="connsiteX37" fmla="*/ 4017277 w 5471761"/>
                <a:gd name="connsiteY37" fmla="*/ 1834147 h 1871028"/>
                <a:gd name="connsiteX38" fmla="*/ 4279298 w 5471761"/>
                <a:gd name="connsiteY38" fmla="*/ 1721852 h 1871028"/>
                <a:gd name="connsiteX39" fmla="*/ 4338119 w 5471761"/>
                <a:gd name="connsiteY39" fmla="*/ 1689768 h 1871028"/>
                <a:gd name="connsiteX40" fmla="*/ 4835424 w 5471761"/>
                <a:gd name="connsiteY40" fmla="*/ 1090863 h 1871028"/>
                <a:gd name="connsiteX41" fmla="*/ 4931677 w 5471761"/>
                <a:gd name="connsiteY41" fmla="*/ 1106905 h 1871028"/>
                <a:gd name="connsiteX42" fmla="*/ 5471761 w 5471761"/>
                <a:gd name="connsiteY42" fmla="*/ 967873 h 1871028"/>
                <a:gd name="connsiteX43" fmla="*/ 5316687 w 5471761"/>
                <a:gd name="connsiteY43" fmla="*/ 427789 h 1871028"/>
                <a:gd name="connsiteX44" fmla="*/ 5145572 w 5471761"/>
                <a:gd name="connsiteY44" fmla="*/ 363621 h 1871028"/>
                <a:gd name="connsiteX45" fmla="*/ 4974456 w 5471761"/>
                <a:gd name="connsiteY45" fmla="*/ 342231 h 1871028"/>
                <a:gd name="connsiteX46" fmla="*/ 4584098 w 5471761"/>
                <a:gd name="connsiteY46" fmla="*/ 438484 h 1871028"/>
                <a:gd name="connsiteX47" fmla="*/ 4535972 w 5471761"/>
                <a:gd name="connsiteY47" fmla="*/ 443831 h 1871028"/>
                <a:gd name="connsiteX48" fmla="*/ 4503887 w 5471761"/>
                <a:gd name="connsiteY48" fmla="*/ 449178 h 1871028"/>
                <a:gd name="connsiteX49" fmla="*/ 4364856 w 5471761"/>
                <a:gd name="connsiteY49" fmla="*/ 513347 h 1871028"/>
                <a:gd name="connsiteX50" fmla="*/ 4231172 w 5471761"/>
                <a:gd name="connsiteY50" fmla="*/ 598905 h 1871028"/>
                <a:gd name="connsiteX51" fmla="*/ 4027972 w 5471761"/>
                <a:gd name="connsiteY51" fmla="*/ 652378 h 1871028"/>
                <a:gd name="connsiteX52" fmla="*/ 3707129 w 5471761"/>
                <a:gd name="connsiteY52" fmla="*/ 625642 h 1871028"/>
                <a:gd name="connsiteX53" fmla="*/ 3594835 w 5471761"/>
                <a:gd name="connsiteY53" fmla="*/ 566821 h 1871028"/>
                <a:gd name="connsiteX54" fmla="*/ 3466498 w 5471761"/>
                <a:gd name="connsiteY54" fmla="*/ 486610 h 1871028"/>
                <a:gd name="connsiteX55" fmla="*/ 3391635 w 5471761"/>
                <a:gd name="connsiteY55" fmla="*/ 443831 h 1871028"/>
                <a:gd name="connsiteX56" fmla="*/ 3279340 w 5471761"/>
                <a:gd name="connsiteY56" fmla="*/ 358273 h 1871028"/>
                <a:gd name="connsiteX57" fmla="*/ 3252603 w 5471761"/>
                <a:gd name="connsiteY57" fmla="*/ 347578 h 1871028"/>
                <a:gd name="connsiteX58" fmla="*/ 3151003 w 5471761"/>
                <a:gd name="connsiteY58" fmla="*/ 299452 h 1871028"/>
                <a:gd name="connsiteX59" fmla="*/ 3038708 w 5471761"/>
                <a:gd name="connsiteY59" fmla="*/ 256673 h 1871028"/>
                <a:gd name="connsiteX60" fmla="*/ 2851551 w 5471761"/>
                <a:gd name="connsiteY60" fmla="*/ 245978 h 1871028"/>
                <a:gd name="connsiteX61" fmla="*/ 2701824 w 5471761"/>
                <a:gd name="connsiteY61" fmla="*/ 256673 h 1871028"/>
                <a:gd name="connsiteX62" fmla="*/ 2680435 w 5471761"/>
                <a:gd name="connsiteY62" fmla="*/ 262021 h 1871028"/>
                <a:gd name="connsiteX63" fmla="*/ 2418414 w 5471761"/>
                <a:gd name="connsiteY63" fmla="*/ 352926 h 1871028"/>
                <a:gd name="connsiteX64" fmla="*/ 2354245 w 5471761"/>
                <a:gd name="connsiteY64" fmla="*/ 368968 h 1871028"/>
                <a:gd name="connsiteX65" fmla="*/ 2274035 w 5471761"/>
                <a:gd name="connsiteY65" fmla="*/ 358273 h 1871028"/>
                <a:gd name="connsiteX66" fmla="*/ 2081529 w 5471761"/>
                <a:gd name="connsiteY66" fmla="*/ 294105 h 1871028"/>
                <a:gd name="connsiteX67" fmla="*/ 1990624 w 5471761"/>
                <a:gd name="connsiteY67" fmla="*/ 251326 h 1871028"/>
                <a:gd name="connsiteX68" fmla="*/ 1974582 w 5471761"/>
                <a:gd name="connsiteY68" fmla="*/ 240631 h 1871028"/>
                <a:gd name="connsiteX69" fmla="*/ 1889024 w 5471761"/>
                <a:gd name="connsiteY69" fmla="*/ 192505 h 1871028"/>
                <a:gd name="connsiteX70" fmla="*/ 1867635 w 5471761"/>
                <a:gd name="connsiteY70" fmla="*/ 176463 h 1871028"/>
                <a:gd name="connsiteX71" fmla="*/ 1814161 w 5471761"/>
                <a:gd name="connsiteY71" fmla="*/ 144378 h 1871028"/>
                <a:gd name="connsiteX72" fmla="*/ 1766035 w 5471761"/>
                <a:gd name="connsiteY72" fmla="*/ 90905 h 1871028"/>
                <a:gd name="connsiteX73" fmla="*/ 1707214 w 5471761"/>
                <a:gd name="connsiteY73" fmla="*/ 42778 h 1871028"/>
                <a:gd name="connsiteX74" fmla="*/ 1637698 w 5471761"/>
                <a:gd name="connsiteY74" fmla="*/ 21389 h 1871028"/>
                <a:gd name="connsiteX75" fmla="*/ 1541445 w 5471761"/>
                <a:gd name="connsiteY75" fmla="*/ 0 h 1871028"/>
                <a:gd name="connsiteX76" fmla="*/ 1509361 w 5471761"/>
                <a:gd name="connsiteY76" fmla="*/ 5347 h 1871028"/>
                <a:gd name="connsiteX77" fmla="*/ 1455887 w 5471761"/>
                <a:gd name="connsiteY77" fmla="*/ 32084 h 1871028"/>
                <a:gd name="connsiteX78" fmla="*/ 1429151 w 5471761"/>
                <a:gd name="connsiteY78" fmla="*/ 69515 h 1871028"/>
                <a:gd name="connsiteX79" fmla="*/ 1381024 w 5471761"/>
                <a:gd name="connsiteY79" fmla="*/ 106947 h 1871028"/>
                <a:gd name="connsiteX80" fmla="*/ 1381024 w 5471761"/>
                <a:gd name="connsiteY80" fmla="*/ 85557 h 187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71761" h="1871028">
                  <a:moveTo>
                    <a:pt x="1381024" y="85557"/>
                  </a:moveTo>
                  <a:cubicBezTo>
                    <a:pt x="1380133" y="89122"/>
                    <a:pt x="1379162" y="114394"/>
                    <a:pt x="1375677" y="128336"/>
                  </a:cubicBezTo>
                  <a:cubicBezTo>
                    <a:pt x="1372072" y="142758"/>
                    <a:pt x="1348704" y="172866"/>
                    <a:pt x="1343593" y="181810"/>
                  </a:cubicBezTo>
                  <a:cubicBezTo>
                    <a:pt x="1336463" y="194287"/>
                    <a:pt x="1332991" y="209748"/>
                    <a:pt x="1322203" y="219242"/>
                  </a:cubicBezTo>
                  <a:cubicBezTo>
                    <a:pt x="1287670" y="249631"/>
                    <a:pt x="1245827" y="270715"/>
                    <a:pt x="1209908" y="299452"/>
                  </a:cubicBezTo>
                  <a:cubicBezTo>
                    <a:pt x="1200996" y="306582"/>
                    <a:pt x="1193130" y="315265"/>
                    <a:pt x="1183172" y="320842"/>
                  </a:cubicBezTo>
                  <a:cubicBezTo>
                    <a:pt x="1148397" y="340316"/>
                    <a:pt x="1111873" y="356491"/>
                    <a:pt x="1076224" y="374315"/>
                  </a:cubicBezTo>
                  <a:lnTo>
                    <a:pt x="856982" y="358273"/>
                  </a:lnTo>
                  <a:cubicBezTo>
                    <a:pt x="842659" y="357104"/>
                    <a:pt x="828540" y="353904"/>
                    <a:pt x="814203" y="352926"/>
                  </a:cubicBezTo>
                  <a:cubicBezTo>
                    <a:pt x="750085" y="348554"/>
                    <a:pt x="685866" y="345796"/>
                    <a:pt x="621698" y="342231"/>
                  </a:cubicBezTo>
                  <a:cubicBezTo>
                    <a:pt x="603873" y="345796"/>
                    <a:pt x="586167" y="350016"/>
                    <a:pt x="568224" y="352926"/>
                  </a:cubicBezTo>
                  <a:cubicBezTo>
                    <a:pt x="520200" y="360714"/>
                    <a:pt x="471948" y="367027"/>
                    <a:pt x="423845" y="374315"/>
                  </a:cubicBezTo>
                  <a:cubicBezTo>
                    <a:pt x="413125" y="375939"/>
                    <a:pt x="402456" y="377880"/>
                    <a:pt x="391761" y="379663"/>
                  </a:cubicBezTo>
                  <a:cubicBezTo>
                    <a:pt x="361292" y="394897"/>
                    <a:pt x="256817" y="440502"/>
                    <a:pt x="215298" y="475915"/>
                  </a:cubicBezTo>
                  <a:cubicBezTo>
                    <a:pt x="169229" y="515210"/>
                    <a:pt x="126175" y="557908"/>
                    <a:pt x="81614" y="598905"/>
                  </a:cubicBezTo>
                  <a:cubicBezTo>
                    <a:pt x="54752" y="666058"/>
                    <a:pt x="75516" y="609867"/>
                    <a:pt x="44182" y="748631"/>
                  </a:cubicBezTo>
                  <a:cubicBezTo>
                    <a:pt x="12780" y="887694"/>
                    <a:pt x="65080" y="614483"/>
                    <a:pt x="6751" y="941136"/>
                  </a:cubicBezTo>
                  <a:cubicBezTo>
                    <a:pt x="4209" y="1027549"/>
                    <a:pt x="-9796" y="1105013"/>
                    <a:pt x="12098" y="1187115"/>
                  </a:cubicBezTo>
                  <a:cubicBezTo>
                    <a:pt x="13754" y="1193325"/>
                    <a:pt x="17604" y="1199365"/>
                    <a:pt x="22793" y="1203157"/>
                  </a:cubicBezTo>
                  <a:cubicBezTo>
                    <a:pt x="64304" y="1233492"/>
                    <a:pt x="107181" y="1262032"/>
                    <a:pt x="151129" y="1288715"/>
                  </a:cubicBezTo>
                  <a:cubicBezTo>
                    <a:pt x="157411" y="1292529"/>
                    <a:pt x="165221" y="1293197"/>
                    <a:pt x="172519" y="1294063"/>
                  </a:cubicBezTo>
                  <a:lnTo>
                    <a:pt x="466624" y="1326147"/>
                  </a:lnTo>
                  <a:cubicBezTo>
                    <a:pt x="482666" y="1322582"/>
                    <a:pt x="498336" y="1316234"/>
                    <a:pt x="514751" y="1315452"/>
                  </a:cubicBezTo>
                  <a:cubicBezTo>
                    <a:pt x="760959" y="1303728"/>
                    <a:pt x="718967" y="1301652"/>
                    <a:pt x="856982" y="1315452"/>
                  </a:cubicBezTo>
                  <a:cubicBezTo>
                    <a:pt x="881731" y="1322785"/>
                    <a:pt x="1004275" y="1345103"/>
                    <a:pt x="1044140" y="1384968"/>
                  </a:cubicBezTo>
                  <a:cubicBezTo>
                    <a:pt x="1077224" y="1418052"/>
                    <a:pt x="1104683" y="1456318"/>
                    <a:pt x="1135045" y="1491915"/>
                  </a:cubicBezTo>
                  <a:cubicBezTo>
                    <a:pt x="1156374" y="1516921"/>
                    <a:pt x="1178043" y="1541638"/>
                    <a:pt x="1199214" y="1566778"/>
                  </a:cubicBezTo>
                  <a:cubicBezTo>
                    <a:pt x="1206566" y="1575508"/>
                    <a:pt x="1209858" y="1589666"/>
                    <a:pt x="1220603" y="1593515"/>
                  </a:cubicBezTo>
                  <a:lnTo>
                    <a:pt x="1578877" y="1721852"/>
                  </a:lnTo>
                  <a:cubicBezTo>
                    <a:pt x="1646610" y="1720070"/>
                    <a:pt x="1714664" y="1723322"/>
                    <a:pt x="1782077" y="1716505"/>
                  </a:cubicBezTo>
                  <a:cubicBezTo>
                    <a:pt x="1873627" y="1707247"/>
                    <a:pt x="1963620" y="1686159"/>
                    <a:pt x="2054793" y="1673726"/>
                  </a:cubicBezTo>
                  <a:cubicBezTo>
                    <a:pt x="2081343" y="1670105"/>
                    <a:pt x="2108266" y="1670161"/>
                    <a:pt x="2135003" y="1668378"/>
                  </a:cubicBezTo>
                  <a:lnTo>
                    <a:pt x="2397024" y="1630947"/>
                  </a:lnTo>
                  <a:cubicBezTo>
                    <a:pt x="2425385" y="1627456"/>
                    <a:pt x="2454046" y="1627086"/>
                    <a:pt x="2482582" y="1625600"/>
                  </a:cubicBezTo>
                  <a:lnTo>
                    <a:pt x="2910372" y="1604210"/>
                  </a:lnTo>
                  <a:cubicBezTo>
                    <a:pt x="2928196" y="1605992"/>
                    <a:pt x="2947140" y="1603090"/>
                    <a:pt x="2963845" y="1609557"/>
                  </a:cubicBezTo>
                  <a:cubicBezTo>
                    <a:pt x="3168816" y="1688901"/>
                    <a:pt x="3358484" y="1815055"/>
                    <a:pt x="3573445" y="1860884"/>
                  </a:cubicBezTo>
                  <a:cubicBezTo>
                    <a:pt x="3718399" y="1891788"/>
                    <a:pt x="3869333" y="1843059"/>
                    <a:pt x="4017277" y="1834147"/>
                  </a:cubicBezTo>
                  <a:cubicBezTo>
                    <a:pt x="4132821" y="1792130"/>
                    <a:pt x="4103333" y="1804448"/>
                    <a:pt x="4279298" y="1721852"/>
                  </a:cubicBezTo>
                  <a:cubicBezTo>
                    <a:pt x="4299516" y="1712362"/>
                    <a:pt x="4318512" y="1700463"/>
                    <a:pt x="4338119" y="1689768"/>
                  </a:cubicBezTo>
                  <a:cubicBezTo>
                    <a:pt x="4503887" y="1490133"/>
                    <a:pt x="4650279" y="1272672"/>
                    <a:pt x="4835424" y="1090863"/>
                  </a:cubicBezTo>
                  <a:cubicBezTo>
                    <a:pt x="4858632" y="1068073"/>
                    <a:pt x="4899741" y="1113078"/>
                    <a:pt x="4931677" y="1106905"/>
                  </a:cubicBezTo>
                  <a:cubicBezTo>
                    <a:pt x="5114197" y="1071628"/>
                    <a:pt x="5291733" y="1014217"/>
                    <a:pt x="5471761" y="967873"/>
                  </a:cubicBezTo>
                  <a:cubicBezTo>
                    <a:pt x="5420070" y="787845"/>
                    <a:pt x="5405661" y="592609"/>
                    <a:pt x="5316687" y="427789"/>
                  </a:cubicBezTo>
                  <a:cubicBezTo>
                    <a:pt x="5287750" y="374184"/>
                    <a:pt x="5203090" y="383686"/>
                    <a:pt x="5145572" y="363621"/>
                  </a:cubicBezTo>
                  <a:cubicBezTo>
                    <a:pt x="5074591" y="338860"/>
                    <a:pt x="5062810" y="346438"/>
                    <a:pt x="4974456" y="342231"/>
                  </a:cubicBezTo>
                  <a:lnTo>
                    <a:pt x="4584098" y="438484"/>
                  </a:lnTo>
                  <a:cubicBezTo>
                    <a:pt x="4568374" y="442127"/>
                    <a:pt x="4551971" y="441698"/>
                    <a:pt x="4535972" y="443831"/>
                  </a:cubicBezTo>
                  <a:cubicBezTo>
                    <a:pt x="4525225" y="445264"/>
                    <a:pt x="4514582" y="447396"/>
                    <a:pt x="4503887" y="449178"/>
                  </a:cubicBezTo>
                  <a:cubicBezTo>
                    <a:pt x="4457543" y="470568"/>
                    <a:pt x="4409598" y="488783"/>
                    <a:pt x="4364856" y="513347"/>
                  </a:cubicBezTo>
                  <a:cubicBezTo>
                    <a:pt x="4318480" y="538809"/>
                    <a:pt x="4281980" y="584154"/>
                    <a:pt x="4231172" y="598905"/>
                  </a:cubicBezTo>
                  <a:cubicBezTo>
                    <a:pt x="4053299" y="650545"/>
                    <a:pt x="4122363" y="638894"/>
                    <a:pt x="4027972" y="652378"/>
                  </a:cubicBezTo>
                  <a:cubicBezTo>
                    <a:pt x="3921024" y="643466"/>
                    <a:pt x="3812413" y="646439"/>
                    <a:pt x="3707129" y="625642"/>
                  </a:cubicBezTo>
                  <a:cubicBezTo>
                    <a:pt x="3665674" y="617454"/>
                    <a:pt x="3631423" y="587961"/>
                    <a:pt x="3594835" y="566821"/>
                  </a:cubicBezTo>
                  <a:cubicBezTo>
                    <a:pt x="3551155" y="541583"/>
                    <a:pt x="3509655" y="512732"/>
                    <a:pt x="3466498" y="486610"/>
                  </a:cubicBezTo>
                  <a:cubicBezTo>
                    <a:pt x="3441910" y="471728"/>
                    <a:pt x="3414497" y="461249"/>
                    <a:pt x="3391635" y="443831"/>
                  </a:cubicBezTo>
                  <a:cubicBezTo>
                    <a:pt x="3354203" y="415312"/>
                    <a:pt x="3323032" y="375750"/>
                    <a:pt x="3279340" y="358273"/>
                  </a:cubicBezTo>
                  <a:cubicBezTo>
                    <a:pt x="3270428" y="354708"/>
                    <a:pt x="3261329" y="351577"/>
                    <a:pt x="3252603" y="347578"/>
                  </a:cubicBezTo>
                  <a:cubicBezTo>
                    <a:pt x="3218537" y="331964"/>
                    <a:pt x="3185491" y="314110"/>
                    <a:pt x="3151003" y="299452"/>
                  </a:cubicBezTo>
                  <a:cubicBezTo>
                    <a:pt x="3114138" y="283785"/>
                    <a:pt x="3078699" y="258958"/>
                    <a:pt x="3038708" y="256673"/>
                  </a:cubicBezTo>
                  <a:lnTo>
                    <a:pt x="2851551" y="245978"/>
                  </a:lnTo>
                  <a:cubicBezTo>
                    <a:pt x="2801642" y="249543"/>
                    <a:pt x="2751642" y="252002"/>
                    <a:pt x="2701824" y="256673"/>
                  </a:cubicBezTo>
                  <a:cubicBezTo>
                    <a:pt x="2694507" y="257359"/>
                    <a:pt x="2687394" y="259658"/>
                    <a:pt x="2680435" y="262021"/>
                  </a:cubicBezTo>
                  <a:lnTo>
                    <a:pt x="2418414" y="352926"/>
                  </a:lnTo>
                  <a:cubicBezTo>
                    <a:pt x="2397463" y="359795"/>
                    <a:pt x="2354245" y="368968"/>
                    <a:pt x="2354245" y="368968"/>
                  </a:cubicBezTo>
                  <a:cubicBezTo>
                    <a:pt x="2327508" y="365403"/>
                    <a:pt x="2299949" y="365759"/>
                    <a:pt x="2274035" y="358273"/>
                  </a:cubicBezTo>
                  <a:cubicBezTo>
                    <a:pt x="1994888" y="277630"/>
                    <a:pt x="2190458" y="312258"/>
                    <a:pt x="2081529" y="294105"/>
                  </a:cubicBezTo>
                  <a:cubicBezTo>
                    <a:pt x="2051227" y="279845"/>
                    <a:pt x="2020578" y="266303"/>
                    <a:pt x="1990624" y="251326"/>
                  </a:cubicBezTo>
                  <a:cubicBezTo>
                    <a:pt x="1984876" y="248452"/>
                    <a:pt x="1980144" y="243851"/>
                    <a:pt x="1974582" y="240631"/>
                  </a:cubicBezTo>
                  <a:cubicBezTo>
                    <a:pt x="1946264" y="224236"/>
                    <a:pt x="1917082" y="209340"/>
                    <a:pt x="1889024" y="192505"/>
                  </a:cubicBezTo>
                  <a:cubicBezTo>
                    <a:pt x="1881382" y="187920"/>
                    <a:pt x="1875132" y="181282"/>
                    <a:pt x="1867635" y="176463"/>
                  </a:cubicBezTo>
                  <a:cubicBezTo>
                    <a:pt x="1850149" y="165222"/>
                    <a:pt x="1831457" y="155909"/>
                    <a:pt x="1814161" y="144378"/>
                  </a:cubicBezTo>
                  <a:cubicBezTo>
                    <a:pt x="1755173" y="105053"/>
                    <a:pt x="1818772" y="143642"/>
                    <a:pt x="1766035" y="90905"/>
                  </a:cubicBezTo>
                  <a:cubicBezTo>
                    <a:pt x="1748122" y="72991"/>
                    <a:pt x="1729490" y="54844"/>
                    <a:pt x="1707214" y="42778"/>
                  </a:cubicBezTo>
                  <a:cubicBezTo>
                    <a:pt x="1685896" y="31231"/>
                    <a:pt x="1661218" y="27269"/>
                    <a:pt x="1637698" y="21389"/>
                  </a:cubicBezTo>
                  <a:cubicBezTo>
                    <a:pt x="1577284" y="6285"/>
                    <a:pt x="1609332" y="13576"/>
                    <a:pt x="1541445" y="0"/>
                  </a:cubicBezTo>
                  <a:cubicBezTo>
                    <a:pt x="1530750" y="1782"/>
                    <a:pt x="1519724" y="2159"/>
                    <a:pt x="1509361" y="5347"/>
                  </a:cubicBezTo>
                  <a:cubicBezTo>
                    <a:pt x="1480615" y="14192"/>
                    <a:pt x="1476315" y="18465"/>
                    <a:pt x="1455887" y="32084"/>
                  </a:cubicBezTo>
                  <a:cubicBezTo>
                    <a:pt x="1445076" y="53708"/>
                    <a:pt x="1447733" y="54031"/>
                    <a:pt x="1429151" y="69515"/>
                  </a:cubicBezTo>
                  <a:cubicBezTo>
                    <a:pt x="1404803" y="89805"/>
                    <a:pt x="1410945" y="72039"/>
                    <a:pt x="1381024" y="106947"/>
                  </a:cubicBezTo>
                  <a:cubicBezTo>
                    <a:pt x="1378704" y="109654"/>
                    <a:pt x="1381915" y="81992"/>
                    <a:pt x="1381024" y="85557"/>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2" name="Oval 81"/>
            <p:cNvSpPr/>
            <p:nvPr/>
          </p:nvSpPr>
          <p:spPr>
            <a:xfrm>
              <a:off x="1761860" y="5519153"/>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3" name="Oval 82"/>
            <p:cNvSpPr/>
            <p:nvPr/>
          </p:nvSpPr>
          <p:spPr>
            <a:xfrm>
              <a:off x="2161709" y="5438680"/>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84" name="Straight Arrow Connector 83"/>
            <p:cNvCxnSpPr/>
            <p:nvPr/>
          </p:nvCxnSpPr>
          <p:spPr>
            <a:xfrm>
              <a:off x="1118730" y="5258656"/>
              <a:ext cx="528259" cy="410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452890" y="4781123"/>
              <a:ext cx="1950593" cy="677108"/>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Input space: </a:t>
              </a:r>
            </a:p>
            <a:p>
              <a:r>
                <a:rPr lang="en-US" sz="900" dirty="0">
                  <a:latin typeface="Arial" panose="020B0604020202020204" pitchFamily="34" charset="0"/>
                  <a:cs typeface="Arial" panose="020B0604020202020204" pitchFamily="34" charset="0"/>
                </a:rPr>
                <a:t>Age, BMI, cholesterol level</a:t>
              </a:r>
              <a:endParaRPr lang="en-SG" sz="900" baseline="-25000" dirty="0">
                <a:latin typeface="Arial" panose="020B0604020202020204" pitchFamily="34" charset="0"/>
                <a:cs typeface="Arial" panose="020B0604020202020204" pitchFamily="34" charset="0"/>
              </a:endParaRPr>
            </a:p>
          </p:txBody>
        </p:sp>
        <p:sp>
          <p:nvSpPr>
            <p:cNvPr id="86" name="Oval 85"/>
            <p:cNvSpPr/>
            <p:nvPr/>
          </p:nvSpPr>
          <p:spPr>
            <a:xfrm>
              <a:off x="3295815" y="5508864"/>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7" name="TextBox 86"/>
            <p:cNvSpPr txBox="1"/>
            <p:nvPr/>
          </p:nvSpPr>
          <p:spPr>
            <a:xfrm>
              <a:off x="3384191" y="4949269"/>
              <a:ext cx="1950593" cy="307776"/>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Decision Boundary</a:t>
              </a:r>
              <a:endParaRPr lang="en-SG" sz="900" baseline="-25000" dirty="0">
                <a:latin typeface="Arial" panose="020B0604020202020204" pitchFamily="34" charset="0"/>
                <a:cs typeface="Arial" panose="020B0604020202020204" pitchFamily="34" charset="0"/>
              </a:endParaRPr>
            </a:p>
          </p:txBody>
        </p:sp>
        <p:cxnSp>
          <p:nvCxnSpPr>
            <p:cNvPr id="88" name="Straight Arrow Connector 87"/>
            <p:cNvCxnSpPr/>
            <p:nvPr/>
          </p:nvCxnSpPr>
          <p:spPr>
            <a:xfrm flipH="1">
              <a:off x="3244712" y="5239582"/>
              <a:ext cx="475466" cy="16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3105453" y="6004445"/>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1" name="Oval 90"/>
            <p:cNvSpPr/>
            <p:nvPr/>
          </p:nvSpPr>
          <p:spPr>
            <a:xfrm>
              <a:off x="2833260" y="5358101"/>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2" name="Oval 91"/>
            <p:cNvSpPr/>
            <p:nvPr/>
          </p:nvSpPr>
          <p:spPr>
            <a:xfrm>
              <a:off x="2619214" y="5917143"/>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3" name="Oval 92"/>
            <p:cNvSpPr/>
            <p:nvPr/>
          </p:nvSpPr>
          <p:spPr>
            <a:xfrm>
              <a:off x="3591693" y="5767417"/>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4" name="Oval 93"/>
            <p:cNvSpPr/>
            <p:nvPr/>
          </p:nvSpPr>
          <p:spPr>
            <a:xfrm>
              <a:off x="3910585" y="6060048"/>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5" name="Oval 94"/>
            <p:cNvSpPr/>
            <p:nvPr/>
          </p:nvSpPr>
          <p:spPr>
            <a:xfrm>
              <a:off x="4469063" y="5787326"/>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6" name="Oval 95"/>
            <p:cNvSpPr/>
            <p:nvPr/>
          </p:nvSpPr>
          <p:spPr>
            <a:xfrm>
              <a:off x="4866821" y="5664608"/>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7" name="Oval 96"/>
            <p:cNvSpPr/>
            <p:nvPr/>
          </p:nvSpPr>
          <p:spPr>
            <a:xfrm>
              <a:off x="5185058" y="5463974"/>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8" name="Oval 97"/>
            <p:cNvSpPr/>
            <p:nvPr/>
          </p:nvSpPr>
          <p:spPr>
            <a:xfrm>
              <a:off x="4898720" y="5411498"/>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01" name="Content Placeholder 6"/>
            <p:cNvSpPr txBox="1">
              <a:spLocks/>
            </p:cNvSpPr>
            <p:nvPr/>
          </p:nvSpPr>
          <p:spPr>
            <a:xfrm>
              <a:off x="2629005" y="4576622"/>
              <a:ext cx="1767726" cy="4717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u="sng" dirty="0"/>
                <a:t>Scenario 2</a:t>
              </a:r>
              <a:endParaRPr lang="en-SG" sz="1500" u="sng" dirty="0"/>
            </a:p>
          </p:txBody>
        </p:sp>
        <p:sp>
          <p:nvSpPr>
            <p:cNvPr id="13317" name="Freeform 13316"/>
            <p:cNvSpPr/>
            <p:nvPr/>
          </p:nvSpPr>
          <p:spPr>
            <a:xfrm>
              <a:off x="3170989" y="5309937"/>
              <a:ext cx="705853" cy="967874"/>
            </a:xfrm>
            <a:custGeom>
              <a:avLst/>
              <a:gdLst>
                <a:gd name="connsiteX0" fmla="*/ 0 w 705853"/>
                <a:gd name="connsiteY0" fmla="*/ 0 h 967874"/>
                <a:gd name="connsiteX1" fmla="*/ 16043 w 705853"/>
                <a:gd name="connsiteY1" fmla="*/ 42779 h 967874"/>
                <a:gd name="connsiteX2" fmla="*/ 26737 w 705853"/>
                <a:gd name="connsiteY2" fmla="*/ 139031 h 967874"/>
                <a:gd name="connsiteX3" fmla="*/ 32085 w 705853"/>
                <a:gd name="connsiteY3" fmla="*/ 176463 h 967874"/>
                <a:gd name="connsiteX4" fmla="*/ 37432 w 705853"/>
                <a:gd name="connsiteY4" fmla="*/ 224589 h 967874"/>
                <a:gd name="connsiteX5" fmla="*/ 53474 w 705853"/>
                <a:gd name="connsiteY5" fmla="*/ 299452 h 967874"/>
                <a:gd name="connsiteX6" fmla="*/ 58822 w 705853"/>
                <a:gd name="connsiteY6" fmla="*/ 326189 h 967874"/>
                <a:gd name="connsiteX7" fmla="*/ 90906 w 705853"/>
                <a:gd name="connsiteY7" fmla="*/ 411747 h 967874"/>
                <a:gd name="connsiteX8" fmla="*/ 122990 w 705853"/>
                <a:gd name="connsiteY8" fmla="*/ 475916 h 967874"/>
                <a:gd name="connsiteX9" fmla="*/ 155074 w 705853"/>
                <a:gd name="connsiteY9" fmla="*/ 491958 h 967874"/>
                <a:gd name="connsiteX10" fmla="*/ 197853 w 705853"/>
                <a:gd name="connsiteY10" fmla="*/ 481263 h 967874"/>
                <a:gd name="connsiteX11" fmla="*/ 229937 w 705853"/>
                <a:gd name="connsiteY11" fmla="*/ 475916 h 967874"/>
                <a:gd name="connsiteX12" fmla="*/ 278064 w 705853"/>
                <a:gd name="connsiteY12" fmla="*/ 454526 h 967874"/>
                <a:gd name="connsiteX13" fmla="*/ 326190 w 705853"/>
                <a:gd name="connsiteY13" fmla="*/ 438484 h 967874"/>
                <a:gd name="connsiteX14" fmla="*/ 406400 w 705853"/>
                <a:gd name="connsiteY14" fmla="*/ 385010 h 967874"/>
                <a:gd name="connsiteX15" fmla="*/ 443832 w 705853"/>
                <a:gd name="connsiteY15" fmla="*/ 368968 h 967874"/>
                <a:gd name="connsiteX16" fmla="*/ 470569 w 705853"/>
                <a:gd name="connsiteY16" fmla="*/ 352926 h 967874"/>
                <a:gd name="connsiteX17" fmla="*/ 518695 w 705853"/>
                <a:gd name="connsiteY17" fmla="*/ 342231 h 967874"/>
                <a:gd name="connsiteX18" fmla="*/ 582864 w 705853"/>
                <a:gd name="connsiteY18" fmla="*/ 347579 h 967874"/>
                <a:gd name="connsiteX19" fmla="*/ 593558 w 705853"/>
                <a:gd name="connsiteY19" fmla="*/ 363621 h 967874"/>
                <a:gd name="connsiteX20" fmla="*/ 614948 w 705853"/>
                <a:gd name="connsiteY20" fmla="*/ 368968 h 967874"/>
                <a:gd name="connsiteX21" fmla="*/ 652379 w 705853"/>
                <a:gd name="connsiteY21" fmla="*/ 401052 h 967874"/>
                <a:gd name="connsiteX22" fmla="*/ 668422 w 705853"/>
                <a:gd name="connsiteY22" fmla="*/ 427789 h 967874"/>
                <a:gd name="connsiteX23" fmla="*/ 689811 w 705853"/>
                <a:gd name="connsiteY23" fmla="*/ 475916 h 967874"/>
                <a:gd name="connsiteX24" fmla="*/ 695158 w 705853"/>
                <a:gd name="connsiteY24" fmla="*/ 491958 h 967874"/>
                <a:gd name="connsiteX25" fmla="*/ 705853 w 705853"/>
                <a:gd name="connsiteY25" fmla="*/ 518695 h 967874"/>
                <a:gd name="connsiteX26" fmla="*/ 695158 w 705853"/>
                <a:gd name="connsiteY26" fmla="*/ 598905 h 967874"/>
                <a:gd name="connsiteX27" fmla="*/ 663074 w 705853"/>
                <a:gd name="connsiteY27" fmla="*/ 647031 h 967874"/>
                <a:gd name="connsiteX28" fmla="*/ 647032 w 705853"/>
                <a:gd name="connsiteY28" fmla="*/ 673768 h 967874"/>
                <a:gd name="connsiteX29" fmla="*/ 609600 w 705853"/>
                <a:gd name="connsiteY29" fmla="*/ 727242 h 967874"/>
                <a:gd name="connsiteX30" fmla="*/ 593558 w 705853"/>
                <a:gd name="connsiteY30" fmla="*/ 759326 h 967874"/>
                <a:gd name="connsiteX31" fmla="*/ 588211 w 705853"/>
                <a:gd name="connsiteY31" fmla="*/ 786063 h 967874"/>
                <a:gd name="connsiteX32" fmla="*/ 582864 w 705853"/>
                <a:gd name="connsiteY32" fmla="*/ 807452 h 967874"/>
                <a:gd name="connsiteX33" fmla="*/ 577516 w 705853"/>
                <a:gd name="connsiteY33" fmla="*/ 882316 h 967874"/>
                <a:gd name="connsiteX34" fmla="*/ 572169 w 705853"/>
                <a:gd name="connsiteY34" fmla="*/ 919747 h 967874"/>
                <a:gd name="connsiteX35" fmla="*/ 566822 w 705853"/>
                <a:gd name="connsiteY35" fmla="*/ 967874 h 96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05853" h="967874">
                  <a:moveTo>
                    <a:pt x="0" y="0"/>
                  </a:moveTo>
                  <a:cubicBezTo>
                    <a:pt x="889" y="2223"/>
                    <a:pt x="14647" y="35099"/>
                    <a:pt x="16043" y="42779"/>
                  </a:cubicBezTo>
                  <a:cubicBezTo>
                    <a:pt x="20022" y="64665"/>
                    <a:pt x="24434" y="119459"/>
                    <a:pt x="26737" y="139031"/>
                  </a:cubicBezTo>
                  <a:cubicBezTo>
                    <a:pt x="28210" y="151549"/>
                    <a:pt x="30522" y="163956"/>
                    <a:pt x="32085" y="176463"/>
                  </a:cubicBezTo>
                  <a:cubicBezTo>
                    <a:pt x="34087" y="192479"/>
                    <a:pt x="35299" y="208590"/>
                    <a:pt x="37432" y="224589"/>
                  </a:cubicBezTo>
                  <a:cubicBezTo>
                    <a:pt x="42553" y="262999"/>
                    <a:pt x="43731" y="257235"/>
                    <a:pt x="53474" y="299452"/>
                  </a:cubicBezTo>
                  <a:cubicBezTo>
                    <a:pt x="55518" y="308308"/>
                    <a:pt x="55948" y="317567"/>
                    <a:pt x="58822" y="326189"/>
                  </a:cubicBezTo>
                  <a:cubicBezTo>
                    <a:pt x="68454" y="355085"/>
                    <a:pt x="80063" y="383284"/>
                    <a:pt x="90906" y="411747"/>
                  </a:cubicBezTo>
                  <a:cubicBezTo>
                    <a:pt x="99387" y="434010"/>
                    <a:pt x="108141" y="456825"/>
                    <a:pt x="122990" y="475916"/>
                  </a:cubicBezTo>
                  <a:cubicBezTo>
                    <a:pt x="130245" y="485244"/>
                    <a:pt x="144756" y="488518"/>
                    <a:pt x="155074" y="491958"/>
                  </a:cubicBezTo>
                  <a:cubicBezTo>
                    <a:pt x="169334" y="488393"/>
                    <a:pt x="183481" y="484343"/>
                    <a:pt x="197853" y="481263"/>
                  </a:cubicBezTo>
                  <a:cubicBezTo>
                    <a:pt x="208455" y="478991"/>
                    <a:pt x="219651" y="479345"/>
                    <a:pt x="229937" y="475916"/>
                  </a:cubicBezTo>
                  <a:cubicBezTo>
                    <a:pt x="246592" y="470364"/>
                    <a:pt x="261702" y="460889"/>
                    <a:pt x="278064" y="454526"/>
                  </a:cubicBezTo>
                  <a:cubicBezTo>
                    <a:pt x="293824" y="448397"/>
                    <a:pt x="310148" y="443831"/>
                    <a:pt x="326190" y="438484"/>
                  </a:cubicBezTo>
                  <a:cubicBezTo>
                    <a:pt x="349725" y="420832"/>
                    <a:pt x="382947" y="395061"/>
                    <a:pt x="406400" y="385010"/>
                  </a:cubicBezTo>
                  <a:cubicBezTo>
                    <a:pt x="418877" y="379663"/>
                    <a:pt x="431690" y="375039"/>
                    <a:pt x="443832" y="368968"/>
                  </a:cubicBezTo>
                  <a:cubicBezTo>
                    <a:pt x="453128" y="364320"/>
                    <a:pt x="460781" y="356422"/>
                    <a:pt x="470569" y="352926"/>
                  </a:cubicBezTo>
                  <a:cubicBezTo>
                    <a:pt x="486045" y="347399"/>
                    <a:pt x="502653" y="345796"/>
                    <a:pt x="518695" y="342231"/>
                  </a:cubicBezTo>
                  <a:cubicBezTo>
                    <a:pt x="540085" y="344014"/>
                    <a:pt x="562226" y="341682"/>
                    <a:pt x="582864" y="347579"/>
                  </a:cubicBezTo>
                  <a:cubicBezTo>
                    <a:pt x="589043" y="349345"/>
                    <a:pt x="588211" y="360056"/>
                    <a:pt x="593558" y="363621"/>
                  </a:cubicBezTo>
                  <a:cubicBezTo>
                    <a:pt x="599673" y="367698"/>
                    <a:pt x="607818" y="367186"/>
                    <a:pt x="614948" y="368968"/>
                  </a:cubicBezTo>
                  <a:cubicBezTo>
                    <a:pt x="631750" y="380170"/>
                    <a:pt x="638415" y="383098"/>
                    <a:pt x="652379" y="401052"/>
                  </a:cubicBezTo>
                  <a:cubicBezTo>
                    <a:pt x="658760" y="409256"/>
                    <a:pt x="663774" y="418493"/>
                    <a:pt x="668422" y="427789"/>
                  </a:cubicBezTo>
                  <a:cubicBezTo>
                    <a:pt x="676273" y="443491"/>
                    <a:pt x="683059" y="459711"/>
                    <a:pt x="689811" y="475916"/>
                  </a:cubicBezTo>
                  <a:cubicBezTo>
                    <a:pt x="691979" y="481119"/>
                    <a:pt x="693179" y="486680"/>
                    <a:pt x="695158" y="491958"/>
                  </a:cubicBezTo>
                  <a:cubicBezTo>
                    <a:pt x="698528" y="500946"/>
                    <a:pt x="702288" y="509783"/>
                    <a:pt x="705853" y="518695"/>
                  </a:cubicBezTo>
                  <a:cubicBezTo>
                    <a:pt x="702288" y="545432"/>
                    <a:pt x="702568" y="572970"/>
                    <a:pt x="695158" y="598905"/>
                  </a:cubicBezTo>
                  <a:cubicBezTo>
                    <a:pt x="694184" y="602313"/>
                    <a:pt x="668909" y="637307"/>
                    <a:pt x="663074" y="647031"/>
                  </a:cubicBezTo>
                  <a:cubicBezTo>
                    <a:pt x="657727" y="655943"/>
                    <a:pt x="652797" y="665120"/>
                    <a:pt x="647032" y="673768"/>
                  </a:cubicBezTo>
                  <a:cubicBezTo>
                    <a:pt x="634963" y="691872"/>
                    <a:pt x="621132" y="708791"/>
                    <a:pt x="609600" y="727242"/>
                  </a:cubicBezTo>
                  <a:cubicBezTo>
                    <a:pt x="603263" y="737382"/>
                    <a:pt x="598905" y="748631"/>
                    <a:pt x="593558" y="759326"/>
                  </a:cubicBezTo>
                  <a:cubicBezTo>
                    <a:pt x="591776" y="768238"/>
                    <a:pt x="590183" y="777191"/>
                    <a:pt x="588211" y="786063"/>
                  </a:cubicBezTo>
                  <a:cubicBezTo>
                    <a:pt x="586617" y="793237"/>
                    <a:pt x="583676" y="800148"/>
                    <a:pt x="582864" y="807452"/>
                  </a:cubicBezTo>
                  <a:cubicBezTo>
                    <a:pt x="580101" y="832317"/>
                    <a:pt x="579888" y="857410"/>
                    <a:pt x="577516" y="882316"/>
                  </a:cubicBezTo>
                  <a:cubicBezTo>
                    <a:pt x="576321" y="894863"/>
                    <a:pt x="573732" y="907241"/>
                    <a:pt x="572169" y="919747"/>
                  </a:cubicBezTo>
                  <a:cubicBezTo>
                    <a:pt x="570167" y="935763"/>
                    <a:pt x="566822" y="967874"/>
                    <a:pt x="566822" y="967874"/>
                  </a:cubicBez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grpSp>
        <p:nvGrpSpPr>
          <p:cNvPr id="13326" name="Group 13325"/>
          <p:cNvGrpSpPr/>
          <p:nvPr/>
        </p:nvGrpSpPr>
        <p:grpSpPr>
          <a:xfrm>
            <a:off x="4513681" y="1664422"/>
            <a:ext cx="4071479" cy="1572267"/>
            <a:chOff x="6018242" y="2219229"/>
            <a:chExt cx="5428638" cy="2096356"/>
          </a:xfrm>
        </p:grpSpPr>
        <p:grpSp>
          <p:nvGrpSpPr>
            <p:cNvPr id="13324" name="Group 13323"/>
            <p:cNvGrpSpPr/>
            <p:nvPr/>
          </p:nvGrpSpPr>
          <p:grpSpPr>
            <a:xfrm>
              <a:off x="6018242" y="2219229"/>
              <a:ext cx="5428638" cy="2096356"/>
              <a:chOff x="6018242" y="2219229"/>
              <a:chExt cx="5428638" cy="2096356"/>
            </a:xfrm>
          </p:grpSpPr>
          <p:sp>
            <p:nvSpPr>
              <p:cNvPr id="102" name="Content Placeholder 6"/>
              <p:cNvSpPr txBox="1">
                <a:spLocks/>
              </p:cNvSpPr>
              <p:nvPr/>
            </p:nvSpPr>
            <p:spPr>
              <a:xfrm>
                <a:off x="8003110" y="2219229"/>
                <a:ext cx="1767726" cy="4717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u="sng" dirty="0"/>
                  <a:t>Scenario 3</a:t>
                </a:r>
                <a:endParaRPr lang="en-SG" sz="1500" u="sng" dirty="0"/>
              </a:p>
            </p:txBody>
          </p:sp>
          <p:grpSp>
            <p:nvGrpSpPr>
              <p:cNvPr id="105" name="Group 104"/>
              <p:cNvGrpSpPr/>
              <p:nvPr/>
            </p:nvGrpSpPr>
            <p:grpSpPr>
              <a:xfrm>
                <a:off x="6018242" y="2539946"/>
                <a:ext cx="5428638" cy="1775639"/>
                <a:chOff x="355379" y="2086743"/>
                <a:chExt cx="5428638" cy="1775639"/>
              </a:xfrm>
            </p:grpSpPr>
            <p:sp>
              <p:nvSpPr>
                <p:cNvPr id="106" name="Freeform 105"/>
                <p:cNvSpPr/>
                <p:nvPr/>
              </p:nvSpPr>
              <p:spPr>
                <a:xfrm>
                  <a:off x="1394057" y="2455414"/>
                  <a:ext cx="4114633" cy="1406968"/>
                </a:xfrm>
                <a:custGeom>
                  <a:avLst/>
                  <a:gdLst>
                    <a:gd name="connsiteX0" fmla="*/ 1381024 w 5471761"/>
                    <a:gd name="connsiteY0" fmla="*/ 85557 h 1871028"/>
                    <a:gd name="connsiteX1" fmla="*/ 1375677 w 5471761"/>
                    <a:gd name="connsiteY1" fmla="*/ 128336 h 1871028"/>
                    <a:gd name="connsiteX2" fmla="*/ 1343593 w 5471761"/>
                    <a:gd name="connsiteY2" fmla="*/ 181810 h 1871028"/>
                    <a:gd name="connsiteX3" fmla="*/ 1322203 w 5471761"/>
                    <a:gd name="connsiteY3" fmla="*/ 219242 h 1871028"/>
                    <a:gd name="connsiteX4" fmla="*/ 1209908 w 5471761"/>
                    <a:gd name="connsiteY4" fmla="*/ 299452 h 1871028"/>
                    <a:gd name="connsiteX5" fmla="*/ 1183172 w 5471761"/>
                    <a:gd name="connsiteY5" fmla="*/ 320842 h 1871028"/>
                    <a:gd name="connsiteX6" fmla="*/ 1076224 w 5471761"/>
                    <a:gd name="connsiteY6" fmla="*/ 374315 h 1871028"/>
                    <a:gd name="connsiteX7" fmla="*/ 856982 w 5471761"/>
                    <a:gd name="connsiteY7" fmla="*/ 358273 h 1871028"/>
                    <a:gd name="connsiteX8" fmla="*/ 814203 w 5471761"/>
                    <a:gd name="connsiteY8" fmla="*/ 352926 h 1871028"/>
                    <a:gd name="connsiteX9" fmla="*/ 621698 w 5471761"/>
                    <a:gd name="connsiteY9" fmla="*/ 342231 h 1871028"/>
                    <a:gd name="connsiteX10" fmla="*/ 568224 w 5471761"/>
                    <a:gd name="connsiteY10" fmla="*/ 352926 h 1871028"/>
                    <a:gd name="connsiteX11" fmla="*/ 423845 w 5471761"/>
                    <a:gd name="connsiteY11" fmla="*/ 374315 h 1871028"/>
                    <a:gd name="connsiteX12" fmla="*/ 391761 w 5471761"/>
                    <a:gd name="connsiteY12" fmla="*/ 379663 h 1871028"/>
                    <a:gd name="connsiteX13" fmla="*/ 215298 w 5471761"/>
                    <a:gd name="connsiteY13" fmla="*/ 475915 h 1871028"/>
                    <a:gd name="connsiteX14" fmla="*/ 81614 w 5471761"/>
                    <a:gd name="connsiteY14" fmla="*/ 598905 h 1871028"/>
                    <a:gd name="connsiteX15" fmla="*/ 44182 w 5471761"/>
                    <a:gd name="connsiteY15" fmla="*/ 748631 h 1871028"/>
                    <a:gd name="connsiteX16" fmla="*/ 6751 w 5471761"/>
                    <a:gd name="connsiteY16" fmla="*/ 941136 h 1871028"/>
                    <a:gd name="connsiteX17" fmla="*/ 12098 w 5471761"/>
                    <a:gd name="connsiteY17" fmla="*/ 1187115 h 1871028"/>
                    <a:gd name="connsiteX18" fmla="*/ 22793 w 5471761"/>
                    <a:gd name="connsiteY18" fmla="*/ 1203157 h 1871028"/>
                    <a:gd name="connsiteX19" fmla="*/ 151129 w 5471761"/>
                    <a:gd name="connsiteY19" fmla="*/ 1288715 h 1871028"/>
                    <a:gd name="connsiteX20" fmla="*/ 172519 w 5471761"/>
                    <a:gd name="connsiteY20" fmla="*/ 1294063 h 1871028"/>
                    <a:gd name="connsiteX21" fmla="*/ 466624 w 5471761"/>
                    <a:gd name="connsiteY21" fmla="*/ 1326147 h 1871028"/>
                    <a:gd name="connsiteX22" fmla="*/ 514751 w 5471761"/>
                    <a:gd name="connsiteY22" fmla="*/ 1315452 h 1871028"/>
                    <a:gd name="connsiteX23" fmla="*/ 856982 w 5471761"/>
                    <a:gd name="connsiteY23" fmla="*/ 1315452 h 1871028"/>
                    <a:gd name="connsiteX24" fmla="*/ 1044140 w 5471761"/>
                    <a:gd name="connsiteY24" fmla="*/ 1384968 h 1871028"/>
                    <a:gd name="connsiteX25" fmla="*/ 1135045 w 5471761"/>
                    <a:gd name="connsiteY25" fmla="*/ 1491915 h 1871028"/>
                    <a:gd name="connsiteX26" fmla="*/ 1199214 w 5471761"/>
                    <a:gd name="connsiteY26" fmla="*/ 1566778 h 1871028"/>
                    <a:gd name="connsiteX27" fmla="*/ 1220603 w 5471761"/>
                    <a:gd name="connsiteY27" fmla="*/ 1593515 h 1871028"/>
                    <a:gd name="connsiteX28" fmla="*/ 1578877 w 5471761"/>
                    <a:gd name="connsiteY28" fmla="*/ 1721852 h 1871028"/>
                    <a:gd name="connsiteX29" fmla="*/ 1782077 w 5471761"/>
                    <a:gd name="connsiteY29" fmla="*/ 1716505 h 1871028"/>
                    <a:gd name="connsiteX30" fmla="*/ 2054793 w 5471761"/>
                    <a:gd name="connsiteY30" fmla="*/ 1673726 h 1871028"/>
                    <a:gd name="connsiteX31" fmla="*/ 2135003 w 5471761"/>
                    <a:gd name="connsiteY31" fmla="*/ 1668378 h 1871028"/>
                    <a:gd name="connsiteX32" fmla="*/ 2397024 w 5471761"/>
                    <a:gd name="connsiteY32" fmla="*/ 1630947 h 1871028"/>
                    <a:gd name="connsiteX33" fmla="*/ 2482582 w 5471761"/>
                    <a:gd name="connsiteY33" fmla="*/ 1625600 h 1871028"/>
                    <a:gd name="connsiteX34" fmla="*/ 2910372 w 5471761"/>
                    <a:gd name="connsiteY34" fmla="*/ 1604210 h 1871028"/>
                    <a:gd name="connsiteX35" fmla="*/ 2963845 w 5471761"/>
                    <a:gd name="connsiteY35" fmla="*/ 1609557 h 1871028"/>
                    <a:gd name="connsiteX36" fmla="*/ 3573445 w 5471761"/>
                    <a:gd name="connsiteY36" fmla="*/ 1860884 h 1871028"/>
                    <a:gd name="connsiteX37" fmla="*/ 4017277 w 5471761"/>
                    <a:gd name="connsiteY37" fmla="*/ 1834147 h 1871028"/>
                    <a:gd name="connsiteX38" fmla="*/ 4279298 w 5471761"/>
                    <a:gd name="connsiteY38" fmla="*/ 1721852 h 1871028"/>
                    <a:gd name="connsiteX39" fmla="*/ 4338119 w 5471761"/>
                    <a:gd name="connsiteY39" fmla="*/ 1689768 h 1871028"/>
                    <a:gd name="connsiteX40" fmla="*/ 4835424 w 5471761"/>
                    <a:gd name="connsiteY40" fmla="*/ 1090863 h 1871028"/>
                    <a:gd name="connsiteX41" fmla="*/ 4931677 w 5471761"/>
                    <a:gd name="connsiteY41" fmla="*/ 1106905 h 1871028"/>
                    <a:gd name="connsiteX42" fmla="*/ 5471761 w 5471761"/>
                    <a:gd name="connsiteY42" fmla="*/ 967873 h 1871028"/>
                    <a:gd name="connsiteX43" fmla="*/ 5316687 w 5471761"/>
                    <a:gd name="connsiteY43" fmla="*/ 427789 h 1871028"/>
                    <a:gd name="connsiteX44" fmla="*/ 5145572 w 5471761"/>
                    <a:gd name="connsiteY44" fmla="*/ 363621 h 1871028"/>
                    <a:gd name="connsiteX45" fmla="*/ 4974456 w 5471761"/>
                    <a:gd name="connsiteY45" fmla="*/ 342231 h 1871028"/>
                    <a:gd name="connsiteX46" fmla="*/ 4584098 w 5471761"/>
                    <a:gd name="connsiteY46" fmla="*/ 438484 h 1871028"/>
                    <a:gd name="connsiteX47" fmla="*/ 4535972 w 5471761"/>
                    <a:gd name="connsiteY47" fmla="*/ 443831 h 1871028"/>
                    <a:gd name="connsiteX48" fmla="*/ 4503887 w 5471761"/>
                    <a:gd name="connsiteY48" fmla="*/ 449178 h 1871028"/>
                    <a:gd name="connsiteX49" fmla="*/ 4364856 w 5471761"/>
                    <a:gd name="connsiteY49" fmla="*/ 513347 h 1871028"/>
                    <a:gd name="connsiteX50" fmla="*/ 4231172 w 5471761"/>
                    <a:gd name="connsiteY50" fmla="*/ 598905 h 1871028"/>
                    <a:gd name="connsiteX51" fmla="*/ 4027972 w 5471761"/>
                    <a:gd name="connsiteY51" fmla="*/ 652378 h 1871028"/>
                    <a:gd name="connsiteX52" fmla="*/ 3707129 w 5471761"/>
                    <a:gd name="connsiteY52" fmla="*/ 625642 h 1871028"/>
                    <a:gd name="connsiteX53" fmla="*/ 3594835 w 5471761"/>
                    <a:gd name="connsiteY53" fmla="*/ 566821 h 1871028"/>
                    <a:gd name="connsiteX54" fmla="*/ 3466498 w 5471761"/>
                    <a:gd name="connsiteY54" fmla="*/ 486610 h 1871028"/>
                    <a:gd name="connsiteX55" fmla="*/ 3391635 w 5471761"/>
                    <a:gd name="connsiteY55" fmla="*/ 443831 h 1871028"/>
                    <a:gd name="connsiteX56" fmla="*/ 3279340 w 5471761"/>
                    <a:gd name="connsiteY56" fmla="*/ 358273 h 1871028"/>
                    <a:gd name="connsiteX57" fmla="*/ 3252603 w 5471761"/>
                    <a:gd name="connsiteY57" fmla="*/ 347578 h 1871028"/>
                    <a:gd name="connsiteX58" fmla="*/ 3151003 w 5471761"/>
                    <a:gd name="connsiteY58" fmla="*/ 299452 h 1871028"/>
                    <a:gd name="connsiteX59" fmla="*/ 3038708 w 5471761"/>
                    <a:gd name="connsiteY59" fmla="*/ 256673 h 1871028"/>
                    <a:gd name="connsiteX60" fmla="*/ 2851551 w 5471761"/>
                    <a:gd name="connsiteY60" fmla="*/ 245978 h 1871028"/>
                    <a:gd name="connsiteX61" fmla="*/ 2701824 w 5471761"/>
                    <a:gd name="connsiteY61" fmla="*/ 256673 h 1871028"/>
                    <a:gd name="connsiteX62" fmla="*/ 2680435 w 5471761"/>
                    <a:gd name="connsiteY62" fmla="*/ 262021 h 1871028"/>
                    <a:gd name="connsiteX63" fmla="*/ 2418414 w 5471761"/>
                    <a:gd name="connsiteY63" fmla="*/ 352926 h 1871028"/>
                    <a:gd name="connsiteX64" fmla="*/ 2354245 w 5471761"/>
                    <a:gd name="connsiteY64" fmla="*/ 368968 h 1871028"/>
                    <a:gd name="connsiteX65" fmla="*/ 2274035 w 5471761"/>
                    <a:gd name="connsiteY65" fmla="*/ 358273 h 1871028"/>
                    <a:gd name="connsiteX66" fmla="*/ 2081529 w 5471761"/>
                    <a:gd name="connsiteY66" fmla="*/ 294105 h 1871028"/>
                    <a:gd name="connsiteX67" fmla="*/ 1990624 w 5471761"/>
                    <a:gd name="connsiteY67" fmla="*/ 251326 h 1871028"/>
                    <a:gd name="connsiteX68" fmla="*/ 1974582 w 5471761"/>
                    <a:gd name="connsiteY68" fmla="*/ 240631 h 1871028"/>
                    <a:gd name="connsiteX69" fmla="*/ 1889024 w 5471761"/>
                    <a:gd name="connsiteY69" fmla="*/ 192505 h 1871028"/>
                    <a:gd name="connsiteX70" fmla="*/ 1867635 w 5471761"/>
                    <a:gd name="connsiteY70" fmla="*/ 176463 h 1871028"/>
                    <a:gd name="connsiteX71" fmla="*/ 1814161 w 5471761"/>
                    <a:gd name="connsiteY71" fmla="*/ 144378 h 1871028"/>
                    <a:gd name="connsiteX72" fmla="*/ 1766035 w 5471761"/>
                    <a:gd name="connsiteY72" fmla="*/ 90905 h 1871028"/>
                    <a:gd name="connsiteX73" fmla="*/ 1707214 w 5471761"/>
                    <a:gd name="connsiteY73" fmla="*/ 42778 h 1871028"/>
                    <a:gd name="connsiteX74" fmla="*/ 1637698 w 5471761"/>
                    <a:gd name="connsiteY74" fmla="*/ 21389 h 1871028"/>
                    <a:gd name="connsiteX75" fmla="*/ 1541445 w 5471761"/>
                    <a:gd name="connsiteY75" fmla="*/ 0 h 1871028"/>
                    <a:gd name="connsiteX76" fmla="*/ 1509361 w 5471761"/>
                    <a:gd name="connsiteY76" fmla="*/ 5347 h 1871028"/>
                    <a:gd name="connsiteX77" fmla="*/ 1455887 w 5471761"/>
                    <a:gd name="connsiteY77" fmla="*/ 32084 h 1871028"/>
                    <a:gd name="connsiteX78" fmla="*/ 1429151 w 5471761"/>
                    <a:gd name="connsiteY78" fmla="*/ 69515 h 1871028"/>
                    <a:gd name="connsiteX79" fmla="*/ 1381024 w 5471761"/>
                    <a:gd name="connsiteY79" fmla="*/ 106947 h 1871028"/>
                    <a:gd name="connsiteX80" fmla="*/ 1381024 w 5471761"/>
                    <a:gd name="connsiteY80" fmla="*/ 85557 h 187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71761" h="1871028">
                      <a:moveTo>
                        <a:pt x="1381024" y="85557"/>
                      </a:moveTo>
                      <a:cubicBezTo>
                        <a:pt x="1380133" y="89122"/>
                        <a:pt x="1379162" y="114394"/>
                        <a:pt x="1375677" y="128336"/>
                      </a:cubicBezTo>
                      <a:cubicBezTo>
                        <a:pt x="1372072" y="142758"/>
                        <a:pt x="1348704" y="172866"/>
                        <a:pt x="1343593" y="181810"/>
                      </a:cubicBezTo>
                      <a:cubicBezTo>
                        <a:pt x="1336463" y="194287"/>
                        <a:pt x="1332991" y="209748"/>
                        <a:pt x="1322203" y="219242"/>
                      </a:cubicBezTo>
                      <a:cubicBezTo>
                        <a:pt x="1287670" y="249631"/>
                        <a:pt x="1245827" y="270715"/>
                        <a:pt x="1209908" y="299452"/>
                      </a:cubicBezTo>
                      <a:cubicBezTo>
                        <a:pt x="1200996" y="306582"/>
                        <a:pt x="1193130" y="315265"/>
                        <a:pt x="1183172" y="320842"/>
                      </a:cubicBezTo>
                      <a:cubicBezTo>
                        <a:pt x="1148397" y="340316"/>
                        <a:pt x="1111873" y="356491"/>
                        <a:pt x="1076224" y="374315"/>
                      </a:cubicBezTo>
                      <a:lnTo>
                        <a:pt x="856982" y="358273"/>
                      </a:lnTo>
                      <a:cubicBezTo>
                        <a:pt x="842659" y="357104"/>
                        <a:pt x="828540" y="353904"/>
                        <a:pt x="814203" y="352926"/>
                      </a:cubicBezTo>
                      <a:cubicBezTo>
                        <a:pt x="750085" y="348554"/>
                        <a:pt x="685866" y="345796"/>
                        <a:pt x="621698" y="342231"/>
                      </a:cubicBezTo>
                      <a:cubicBezTo>
                        <a:pt x="603873" y="345796"/>
                        <a:pt x="586167" y="350016"/>
                        <a:pt x="568224" y="352926"/>
                      </a:cubicBezTo>
                      <a:cubicBezTo>
                        <a:pt x="520200" y="360714"/>
                        <a:pt x="471948" y="367027"/>
                        <a:pt x="423845" y="374315"/>
                      </a:cubicBezTo>
                      <a:cubicBezTo>
                        <a:pt x="413125" y="375939"/>
                        <a:pt x="402456" y="377880"/>
                        <a:pt x="391761" y="379663"/>
                      </a:cubicBezTo>
                      <a:cubicBezTo>
                        <a:pt x="361292" y="394897"/>
                        <a:pt x="256817" y="440502"/>
                        <a:pt x="215298" y="475915"/>
                      </a:cubicBezTo>
                      <a:cubicBezTo>
                        <a:pt x="169229" y="515210"/>
                        <a:pt x="126175" y="557908"/>
                        <a:pt x="81614" y="598905"/>
                      </a:cubicBezTo>
                      <a:cubicBezTo>
                        <a:pt x="54752" y="666058"/>
                        <a:pt x="75516" y="609867"/>
                        <a:pt x="44182" y="748631"/>
                      </a:cubicBezTo>
                      <a:cubicBezTo>
                        <a:pt x="12780" y="887694"/>
                        <a:pt x="65080" y="614483"/>
                        <a:pt x="6751" y="941136"/>
                      </a:cubicBezTo>
                      <a:cubicBezTo>
                        <a:pt x="4209" y="1027549"/>
                        <a:pt x="-9796" y="1105013"/>
                        <a:pt x="12098" y="1187115"/>
                      </a:cubicBezTo>
                      <a:cubicBezTo>
                        <a:pt x="13754" y="1193325"/>
                        <a:pt x="17604" y="1199365"/>
                        <a:pt x="22793" y="1203157"/>
                      </a:cubicBezTo>
                      <a:cubicBezTo>
                        <a:pt x="64304" y="1233492"/>
                        <a:pt x="107181" y="1262032"/>
                        <a:pt x="151129" y="1288715"/>
                      </a:cubicBezTo>
                      <a:cubicBezTo>
                        <a:pt x="157411" y="1292529"/>
                        <a:pt x="165221" y="1293197"/>
                        <a:pt x="172519" y="1294063"/>
                      </a:cubicBezTo>
                      <a:lnTo>
                        <a:pt x="466624" y="1326147"/>
                      </a:lnTo>
                      <a:cubicBezTo>
                        <a:pt x="482666" y="1322582"/>
                        <a:pt x="498336" y="1316234"/>
                        <a:pt x="514751" y="1315452"/>
                      </a:cubicBezTo>
                      <a:cubicBezTo>
                        <a:pt x="760959" y="1303728"/>
                        <a:pt x="718967" y="1301652"/>
                        <a:pt x="856982" y="1315452"/>
                      </a:cubicBezTo>
                      <a:cubicBezTo>
                        <a:pt x="881731" y="1322785"/>
                        <a:pt x="1004275" y="1345103"/>
                        <a:pt x="1044140" y="1384968"/>
                      </a:cubicBezTo>
                      <a:cubicBezTo>
                        <a:pt x="1077224" y="1418052"/>
                        <a:pt x="1104683" y="1456318"/>
                        <a:pt x="1135045" y="1491915"/>
                      </a:cubicBezTo>
                      <a:cubicBezTo>
                        <a:pt x="1156374" y="1516921"/>
                        <a:pt x="1178043" y="1541638"/>
                        <a:pt x="1199214" y="1566778"/>
                      </a:cubicBezTo>
                      <a:cubicBezTo>
                        <a:pt x="1206566" y="1575508"/>
                        <a:pt x="1209858" y="1589666"/>
                        <a:pt x="1220603" y="1593515"/>
                      </a:cubicBezTo>
                      <a:lnTo>
                        <a:pt x="1578877" y="1721852"/>
                      </a:lnTo>
                      <a:cubicBezTo>
                        <a:pt x="1646610" y="1720070"/>
                        <a:pt x="1714664" y="1723322"/>
                        <a:pt x="1782077" y="1716505"/>
                      </a:cubicBezTo>
                      <a:cubicBezTo>
                        <a:pt x="1873627" y="1707247"/>
                        <a:pt x="1963620" y="1686159"/>
                        <a:pt x="2054793" y="1673726"/>
                      </a:cubicBezTo>
                      <a:cubicBezTo>
                        <a:pt x="2081343" y="1670105"/>
                        <a:pt x="2108266" y="1670161"/>
                        <a:pt x="2135003" y="1668378"/>
                      </a:cubicBezTo>
                      <a:lnTo>
                        <a:pt x="2397024" y="1630947"/>
                      </a:lnTo>
                      <a:cubicBezTo>
                        <a:pt x="2425385" y="1627456"/>
                        <a:pt x="2454046" y="1627086"/>
                        <a:pt x="2482582" y="1625600"/>
                      </a:cubicBezTo>
                      <a:lnTo>
                        <a:pt x="2910372" y="1604210"/>
                      </a:lnTo>
                      <a:cubicBezTo>
                        <a:pt x="2928196" y="1605992"/>
                        <a:pt x="2947140" y="1603090"/>
                        <a:pt x="2963845" y="1609557"/>
                      </a:cubicBezTo>
                      <a:cubicBezTo>
                        <a:pt x="3168816" y="1688901"/>
                        <a:pt x="3358484" y="1815055"/>
                        <a:pt x="3573445" y="1860884"/>
                      </a:cubicBezTo>
                      <a:cubicBezTo>
                        <a:pt x="3718399" y="1891788"/>
                        <a:pt x="3869333" y="1843059"/>
                        <a:pt x="4017277" y="1834147"/>
                      </a:cubicBezTo>
                      <a:cubicBezTo>
                        <a:pt x="4132821" y="1792130"/>
                        <a:pt x="4103333" y="1804448"/>
                        <a:pt x="4279298" y="1721852"/>
                      </a:cubicBezTo>
                      <a:cubicBezTo>
                        <a:pt x="4299516" y="1712362"/>
                        <a:pt x="4318512" y="1700463"/>
                        <a:pt x="4338119" y="1689768"/>
                      </a:cubicBezTo>
                      <a:cubicBezTo>
                        <a:pt x="4503887" y="1490133"/>
                        <a:pt x="4650279" y="1272672"/>
                        <a:pt x="4835424" y="1090863"/>
                      </a:cubicBezTo>
                      <a:cubicBezTo>
                        <a:pt x="4858632" y="1068073"/>
                        <a:pt x="4899741" y="1113078"/>
                        <a:pt x="4931677" y="1106905"/>
                      </a:cubicBezTo>
                      <a:cubicBezTo>
                        <a:pt x="5114197" y="1071628"/>
                        <a:pt x="5291733" y="1014217"/>
                        <a:pt x="5471761" y="967873"/>
                      </a:cubicBezTo>
                      <a:cubicBezTo>
                        <a:pt x="5420070" y="787845"/>
                        <a:pt x="5405661" y="592609"/>
                        <a:pt x="5316687" y="427789"/>
                      </a:cubicBezTo>
                      <a:cubicBezTo>
                        <a:pt x="5287750" y="374184"/>
                        <a:pt x="5203090" y="383686"/>
                        <a:pt x="5145572" y="363621"/>
                      </a:cubicBezTo>
                      <a:cubicBezTo>
                        <a:pt x="5074591" y="338860"/>
                        <a:pt x="5062810" y="346438"/>
                        <a:pt x="4974456" y="342231"/>
                      </a:cubicBezTo>
                      <a:lnTo>
                        <a:pt x="4584098" y="438484"/>
                      </a:lnTo>
                      <a:cubicBezTo>
                        <a:pt x="4568374" y="442127"/>
                        <a:pt x="4551971" y="441698"/>
                        <a:pt x="4535972" y="443831"/>
                      </a:cubicBezTo>
                      <a:cubicBezTo>
                        <a:pt x="4525225" y="445264"/>
                        <a:pt x="4514582" y="447396"/>
                        <a:pt x="4503887" y="449178"/>
                      </a:cubicBezTo>
                      <a:cubicBezTo>
                        <a:pt x="4457543" y="470568"/>
                        <a:pt x="4409598" y="488783"/>
                        <a:pt x="4364856" y="513347"/>
                      </a:cubicBezTo>
                      <a:cubicBezTo>
                        <a:pt x="4318480" y="538809"/>
                        <a:pt x="4281980" y="584154"/>
                        <a:pt x="4231172" y="598905"/>
                      </a:cubicBezTo>
                      <a:cubicBezTo>
                        <a:pt x="4053299" y="650545"/>
                        <a:pt x="4122363" y="638894"/>
                        <a:pt x="4027972" y="652378"/>
                      </a:cubicBezTo>
                      <a:cubicBezTo>
                        <a:pt x="3921024" y="643466"/>
                        <a:pt x="3812413" y="646439"/>
                        <a:pt x="3707129" y="625642"/>
                      </a:cubicBezTo>
                      <a:cubicBezTo>
                        <a:pt x="3665674" y="617454"/>
                        <a:pt x="3631423" y="587961"/>
                        <a:pt x="3594835" y="566821"/>
                      </a:cubicBezTo>
                      <a:cubicBezTo>
                        <a:pt x="3551155" y="541583"/>
                        <a:pt x="3509655" y="512732"/>
                        <a:pt x="3466498" y="486610"/>
                      </a:cubicBezTo>
                      <a:cubicBezTo>
                        <a:pt x="3441910" y="471728"/>
                        <a:pt x="3414497" y="461249"/>
                        <a:pt x="3391635" y="443831"/>
                      </a:cubicBezTo>
                      <a:cubicBezTo>
                        <a:pt x="3354203" y="415312"/>
                        <a:pt x="3323032" y="375750"/>
                        <a:pt x="3279340" y="358273"/>
                      </a:cubicBezTo>
                      <a:cubicBezTo>
                        <a:pt x="3270428" y="354708"/>
                        <a:pt x="3261329" y="351577"/>
                        <a:pt x="3252603" y="347578"/>
                      </a:cubicBezTo>
                      <a:cubicBezTo>
                        <a:pt x="3218537" y="331964"/>
                        <a:pt x="3185491" y="314110"/>
                        <a:pt x="3151003" y="299452"/>
                      </a:cubicBezTo>
                      <a:cubicBezTo>
                        <a:pt x="3114138" y="283785"/>
                        <a:pt x="3078699" y="258958"/>
                        <a:pt x="3038708" y="256673"/>
                      </a:cubicBezTo>
                      <a:lnTo>
                        <a:pt x="2851551" y="245978"/>
                      </a:lnTo>
                      <a:cubicBezTo>
                        <a:pt x="2801642" y="249543"/>
                        <a:pt x="2751642" y="252002"/>
                        <a:pt x="2701824" y="256673"/>
                      </a:cubicBezTo>
                      <a:cubicBezTo>
                        <a:pt x="2694507" y="257359"/>
                        <a:pt x="2687394" y="259658"/>
                        <a:pt x="2680435" y="262021"/>
                      </a:cubicBezTo>
                      <a:lnTo>
                        <a:pt x="2418414" y="352926"/>
                      </a:lnTo>
                      <a:cubicBezTo>
                        <a:pt x="2397463" y="359795"/>
                        <a:pt x="2354245" y="368968"/>
                        <a:pt x="2354245" y="368968"/>
                      </a:cubicBezTo>
                      <a:cubicBezTo>
                        <a:pt x="2327508" y="365403"/>
                        <a:pt x="2299949" y="365759"/>
                        <a:pt x="2274035" y="358273"/>
                      </a:cubicBezTo>
                      <a:cubicBezTo>
                        <a:pt x="1994888" y="277630"/>
                        <a:pt x="2190458" y="312258"/>
                        <a:pt x="2081529" y="294105"/>
                      </a:cubicBezTo>
                      <a:cubicBezTo>
                        <a:pt x="2051227" y="279845"/>
                        <a:pt x="2020578" y="266303"/>
                        <a:pt x="1990624" y="251326"/>
                      </a:cubicBezTo>
                      <a:cubicBezTo>
                        <a:pt x="1984876" y="248452"/>
                        <a:pt x="1980144" y="243851"/>
                        <a:pt x="1974582" y="240631"/>
                      </a:cubicBezTo>
                      <a:cubicBezTo>
                        <a:pt x="1946264" y="224236"/>
                        <a:pt x="1917082" y="209340"/>
                        <a:pt x="1889024" y="192505"/>
                      </a:cubicBezTo>
                      <a:cubicBezTo>
                        <a:pt x="1881382" y="187920"/>
                        <a:pt x="1875132" y="181282"/>
                        <a:pt x="1867635" y="176463"/>
                      </a:cubicBezTo>
                      <a:cubicBezTo>
                        <a:pt x="1850149" y="165222"/>
                        <a:pt x="1831457" y="155909"/>
                        <a:pt x="1814161" y="144378"/>
                      </a:cubicBezTo>
                      <a:cubicBezTo>
                        <a:pt x="1755173" y="105053"/>
                        <a:pt x="1818772" y="143642"/>
                        <a:pt x="1766035" y="90905"/>
                      </a:cubicBezTo>
                      <a:cubicBezTo>
                        <a:pt x="1748122" y="72991"/>
                        <a:pt x="1729490" y="54844"/>
                        <a:pt x="1707214" y="42778"/>
                      </a:cubicBezTo>
                      <a:cubicBezTo>
                        <a:pt x="1685896" y="31231"/>
                        <a:pt x="1661218" y="27269"/>
                        <a:pt x="1637698" y="21389"/>
                      </a:cubicBezTo>
                      <a:cubicBezTo>
                        <a:pt x="1577284" y="6285"/>
                        <a:pt x="1609332" y="13576"/>
                        <a:pt x="1541445" y="0"/>
                      </a:cubicBezTo>
                      <a:cubicBezTo>
                        <a:pt x="1530750" y="1782"/>
                        <a:pt x="1519724" y="2159"/>
                        <a:pt x="1509361" y="5347"/>
                      </a:cubicBezTo>
                      <a:cubicBezTo>
                        <a:pt x="1480615" y="14192"/>
                        <a:pt x="1476315" y="18465"/>
                        <a:pt x="1455887" y="32084"/>
                      </a:cubicBezTo>
                      <a:cubicBezTo>
                        <a:pt x="1445076" y="53708"/>
                        <a:pt x="1447733" y="54031"/>
                        <a:pt x="1429151" y="69515"/>
                      </a:cubicBezTo>
                      <a:cubicBezTo>
                        <a:pt x="1404803" y="89805"/>
                        <a:pt x="1410945" y="72039"/>
                        <a:pt x="1381024" y="106947"/>
                      </a:cubicBezTo>
                      <a:cubicBezTo>
                        <a:pt x="1378704" y="109654"/>
                        <a:pt x="1381915" y="81992"/>
                        <a:pt x="1381024" y="85557"/>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07" name="Oval 106"/>
                <p:cNvSpPr/>
                <p:nvPr/>
              </p:nvSpPr>
              <p:spPr>
                <a:xfrm>
                  <a:off x="3720801" y="3127853"/>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08" name="Oval 107"/>
                <p:cNvSpPr/>
                <p:nvPr/>
              </p:nvSpPr>
              <p:spPr>
                <a:xfrm>
                  <a:off x="3451373" y="3212885"/>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09" name="Straight Arrow Connector 108"/>
                <p:cNvCxnSpPr/>
                <p:nvPr/>
              </p:nvCxnSpPr>
              <p:spPr>
                <a:xfrm>
                  <a:off x="1118730" y="2691522"/>
                  <a:ext cx="528259" cy="410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355379" y="2086743"/>
                  <a:ext cx="1950593" cy="677108"/>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Input space: </a:t>
                  </a:r>
                </a:p>
                <a:p>
                  <a:r>
                    <a:rPr lang="en-US" sz="900" dirty="0">
                      <a:latin typeface="Arial" panose="020B0604020202020204" pitchFamily="34" charset="0"/>
                      <a:cs typeface="Arial" panose="020B0604020202020204" pitchFamily="34" charset="0"/>
                    </a:rPr>
                    <a:t>Age, BMI, cholesterol level</a:t>
                  </a:r>
                  <a:endParaRPr lang="en-SG" sz="900" baseline="-25000" dirty="0">
                    <a:latin typeface="Arial" panose="020B0604020202020204" pitchFamily="34" charset="0"/>
                    <a:cs typeface="Arial" panose="020B0604020202020204" pitchFamily="34" charset="0"/>
                  </a:endParaRPr>
                </a:p>
              </p:txBody>
            </p:sp>
            <p:sp>
              <p:nvSpPr>
                <p:cNvPr id="111" name="Oval 110"/>
                <p:cNvSpPr/>
                <p:nvPr/>
              </p:nvSpPr>
              <p:spPr>
                <a:xfrm>
                  <a:off x="1898926" y="3008056"/>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2" name="TextBox 111"/>
                <p:cNvSpPr txBox="1"/>
                <p:nvPr/>
              </p:nvSpPr>
              <p:spPr>
                <a:xfrm>
                  <a:off x="3833424" y="2482183"/>
                  <a:ext cx="1950593" cy="307776"/>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Decision Boundary</a:t>
                  </a:r>
                  <a:endParaRPr lang="en-SG" sz="900" baseline="-25000" dirty="0">
                    <a:latin typeface="Arial" panose="020B0604020202020204" pitchFamily="34" charset="0"/>
                    <a:cs typeface="Arial" panose="020B0604020202020204" pitchFamily="34" charset="0"/>
                  </a:endParaRPr>
                </a:p>
              </p:txBody>
            </p:sp>
            <p:cxnSp>
              <p:nvCxnSpPr>
                <p:cNvPr id="113" name="Straight Arrow Connector 112"/>
                <p:cNvCxnSpPr/>
                <p:nvPr/>
              </p:nvCxnSpPr>
              <p:spPr>
                <a:xfrm flipH="1">
                  <a:off x="3910948" y="2811520"/>
                  <a:ext cx="475466" cy="16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3232914" y="3069597"/>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6" name="Oval 115"/>
                <p:cNvSpPr/>
                <p:nvPr/>
              </p:nvSpPr>
              <p:spPr>
                <a:xfrm>
                  <a:off x="2786995" y="3351332"/>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7" name="Oval 116"/>
                <p:cNvSpPr/>
                <p:nvPr/>
              </p:nvSpPr>
              <p:spPr>
                <a:xfrm>
                  <a:off x="3149247" y="3315147"/>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8" name="Oval 117"/>
                <p:cNvSpPr/>
                <p:nvPr/>
              </p:nvSpPr>
              <p:spPr>
                <a:xfrm>
                  <a:off x="2968317" y="3097474"/>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9" name="Oval 118"/>
                <p:cNvSpPr/>
                <p:nvPr/>
              </p:nvSpPr>
              <p:spPr>
                <a:xfrm>
                  <a:off x="2226460" y="3208852"/>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0" name="Oval 119"/>
                <p:cNvSpPr/>
                <p:nvPr/>
              </p:nvSpPr>
              <p:spPr>
                <a:xfrm>
                  <a:off x="4196729" y="3481680"/>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1" name="Oval 120"/>
                <p:cNvSpPr/>
                <p:nvPr/>
              </p:nvSpPr>
              <p:spPr>
                <a:xfrm>
                  <a:off x="4271592" y="3120431"/>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2" name="Oval 121"/>
                <p:cNvSpPr/>
                <p:nvPr/>
              </p:nvSpPr>
              <p:spPr>
                <a:xfrm>
                  <a:off x="4812745" y="3046566"/>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3" name="Oval 122"/>
                <p:cNvSpPr/>
                <p:nvPr/>
              </p:nvSpPr>
              <p:spPr>
                <a:xfrm>
                  <a:off x="2569702" y="2769501"/>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grpSp>
        <p:sp>
          <p:nvSpPr>
            <p:cNvPr id="13318" name="Freeform 13317"/>
            <p:cNvSpPr/>
            <p:nvPr/>
          </p:nvSpPr>
          <p:spPr>
            <a:xfrm>
              <a:off x="8293527" y="3288509"/>
              <a:ext cx="1545631" cy="834312"/>
            </a:xfrm>
            <a:custGeom>
              <a:avLst/>
              <a:gdLst>
                <a:gd name="connsiteX0" fmla="*/ 438726 w 1545631"/>
                <a:gd name="connsiteY0" fmla="*/ 123 h 834312"/>
                <a:gd name="connsiteX1" fmla="*/ 422684 w 1545631"/>
                <a:gd name="connsiteY1" fmla="*/ 26859 h 834312"/>
                <a:gd name="connsiteX2" fmla="*/ 374557 w 1545631"/>
                <a:gd name="connsiteY2" fmla="*/ 58944 h 834312"/>
                <a:gd name="connsiteX3" fmla="*/ 337126 w 1545631"/>
                <a:gd name="connsiteY3" fmla="*/ 85680 h 834312"/>
                <a:gd name="connsiteX4" fmla="*/ 294347 w 1545631"/>
                <a:gd name="connsiteY4" fmla="*/ 123112 h 834312"/>
                <a:gd name="connsiteX5" fmla="*/ 278305 w 1545631"/>
                <a:gd name="connsiteY5" fmla="*/ 133807 h 834312"/>
                <a:gd name="connsiteX6" fmla="*/ 112536 w 1545631"/>
                <a:gd name="connsiteY6" fmla="*/ 267491 h 834312"/>
                <a:gd name="connsiteX7" fmla="*/ 53715 w 1545631"/>
                <a:gd name="connsiteY7" fmla="*/ 331659 h 834312"/>
                <a:gd name="connsiteX8" fmla="*/ 32326 w 1545631"/>
                <a:gd name="connsiteY8" fmla="*/ 385133 h 834312"/>
                <a:gd name="connsiteX9" fmla="*/ 26978 w 1545631"/>
                <a:gd name="connsiteY9" fmla="*/ 433259 h 834312"/>
                <a:gd name="connsiteX10" fmla="*/ 5589 w 1545631"/>
                <a:gd name="connsiteY10" fmla="*/ 486733 h 834312"/>
                <a:gd name="connsiteX11" fmla="*/ 5589 w 1545631"/>
                <a:gd name="connsiteY11" fmla="*/ 609723 h 834312"/>
                <a:gd name="connsiteX12" fmla="*/ 10936 w 1545631"/>
                <a:gd name="connsiteY12" fmla="*/ 625765 h 834312"/>
                <a:gd name="connsiteX13" fmla="*/ 53715 w 1545631"/>
                <a:gd name="connsiteY13" fmla="*/ 738059 h 834312"/>
                <a:gd name="connsiteX14" fmla="*/ 64410 w 1545631"/>
                <a:gd name="connsiteY14" fmla="*/ 754102 h 834312"/>
                <a:gd name="connsiteX15" fmla="*/ 91147 w 1545631"/>
                <a:gd name="connsiteY15" fmla="*/ 770144 h 834312"/>
                <a:gd name="connsiteX16" fmla="*/ 107189 w 1545631"/>
                <a:gd name="connsiteY16" fmla="*/ 780838 h 834312"/>
                <a:gd name="connsiteX17" fmla="*/ 198094 w 1545631"/>
                <a:gd name="connsiteY17" fmla="*/ 812923 h 834312"/>
                <a:gd name="connsiteX18" fmla="*/ 305041 w 1545631"/>
                <a:gd name="connsiteY18" fmla="*/ 834312 h 834312"/>
                <a:gd name="connsiteX19" fmla="*/ 454768 w 1545631"/>
                <a:gd name="connsiteY19" fmla="*/ 828965 h 834312"/>
                <a:gd name="connsiteX20" fmla="*/ 518936 w 1545631"/>
                <a:gd name="connsiteY20" fmla="*/ 796880 h 834312"/>
                <a:gd name="connsiteX21" fmla="*/ 534978 w 1545631"/>
                <a:gd name="connsiteY21" fmla="*/ 791533 h 834312"/>
                <a:gd name="connsiteX22" fmla="*/ 572410 w 1545631"/>
                <a:gd name="connsiteY22" fmla="*/ 780838 h 834312"/>
                <a:gd name="connsiteX23" fmla="*/ 609841 w 1545631"/>
                <a:gd name="connsiteY23" fmla="*/ 764796 h 834312"/>
                <a:gd name="connsiteX24" fmla="*/ 807694 w 1545631"/>
                <a:gd name="connsiteY24" fmla="*/ 732712 h 834312"/>
                <a:gd name="connsiteX25" fmla="*/ 823736 w 1545631"/>
                <a:gd name="connsiteY25" fmla="*/ 727365 h 834312"/>
                <a:gd name="connsiteX26" fmla="*/ 1091105 w 1545631"/>
                <a:gd name="connsiteY26" fmla="*/ 727365 h 834312"/>
                <a:gd name="connsiteX27" fmla="*/ 1144578 w 1545631"/>
                <a:gd name="connsiteY27" fmla="*/ 732712 h 834312"/>
                <a:gd name="connsiteX28" fmla="*/ 1182010 w 1545631"/>
                <a:gd name="connsiteY28" fmla="*/ 738059 h 834312"/>
                <a:gd name="connsiteX29" fmla="*/ 1251526 w 1545631"/>
                <a:gd name="connsiteY29" fmla="*/ 743407 h 834312"/>
                <a:gd name="connsiteX30" fmla="*/ 1326389 w 1545631"/>
                <a:gd name="connsiteY30" fmla="*/ 738059 h 834312"/>
                <a:gd name="connsiteX31" fmla="*/ 1353126 w 1545631"/>
                <a:gd name="connsiteY31" fmla="*/ 732712 h 834312"/>
                <a:gd name="connsiteX32" fmla="*/ 1444031 w 1545631"/>
                <a:gd name="connsiteY32" fmla="*/ 641807 h 834312"/>
                <a:gd name="connsiteX33" fmla="*/ 1470768 w 1545631"/>
                <a:gd name="connsiteY33" fmla="*/ 577638 h 834312"/>
                <a:gd name="connsiteX34" fmla="*/ 1502852 w 1545631"/>
                <a:gd name="connsiteY34" fmla="*/ 513470 h 834312"/>
                <a:gd name="connsiteX35" fmla="*/ 1513547 w 1545631"/>
                <a:gd name="connsiteY35" fmla="*/ 342354 h 834312"/>
                <a:gd name="connsiteX36" fmla="*/ 1524241 w 1545631"/>
                <a:gd name="connsiteY36" fmla="*/ 326312 h 834312"/>
                <a:gd name="connsiteX37" fmla="*/ 1545631 w 1545631"/>
                <a:gd name="connsiteY37" fmla="*/ 278186 h 834312"/>
                <a:gd name="connsiteX38" fmla="*/ 1540284 w 1545631"/>
                <a:gd name="connsiteY38" fmla="*/ 256796 h 834312"/>
                <a:gd name="connsiteX39" fmla="*/ 1534936 w 1545631"/>
                <a:gd name="connsiteY39" fmla="*/ 240754 h 834312"/>
                <a:gd name="connsiteX40" fmla="*/ 1513547 w 1545631"/>
                <a:gd name="connsiteY40" fmla="*/ 235407 h 834312"/>
                <a:gd name="connsiteX41" fmla="*/ 1283610 w 1545631"/>
                <a:gd name="connsiteY41" fmla="*/ 230059 h 834312"/>
                <a:gd name="connsiteX42" fmla="*/ 1208747 w 1545631"/>
                <a:gd name="connsiteY42" fmla="*/ 176586 h 834312"/>
                <a:gd name="connsiteX43" fmla="*/ 1187357 w 1545631"/>
                <a:gd name="connsiteY43" fmla="*/ 160544 h 834312"/>
                <a:gd name="connsiteX44" fmla="*/ 1171315 w 1545631"/>
                <a:gd name="connsiteY44" fmla="*/ 144502 h 834312"/>
                <a:gd name="connsiteX45" fmla="*/ 1149926 w 1545631"/>
                <a:gd name="connsiteY45" fmla="*/ 117765 h 834312"/>
                <a:gd name="connsiteX46" fmla="*/ 1117841 w 1545631"/>
                <a:gd name="connsiteY46" fmla="*/ 101723 h 834312"/>
                <a:gd name="connsiteX47" fmla="*/ 1069715 w 1545631"/>
                <a:gd name="connsiteY47" fmla="*/ 74986 h 834312"/>
                <a:gd name="connsiteX48" fmla="*/ 1000199 w 1545631"/>
                <a:gd name="connsiteY48" fmla="*/ 58944 h 834312"/>
                <a:gd name="connsiteX49" fmla="*/ 914641 w 1545631"/>
                <a:gd name="connsiteY49" fmla="*/ 48249 h 834312"/>
                <a:gd name="connsiteX50" fmla="*/ 850473 w 1545631"/>
                <a:gd name="connsiteY50" fmla="*/ 37554 h 834312"/>
                <a:gd name="connsiteX51" fmla="*/ 834431 w 1545631"/>
                <a:gd name="connsiteY51" fmla="*/ 32207 h 834312"/>
                <a:gd name="connsiteX52" fmla="*/ 534978 w 1545631"/>
                <a:gd name="connsiteY52" fmla="*/ 21512 h 834312"/>
                <a:gd name="connsiteX53" fmla="*/ 508241 w 1545631"/>
                <a:gd name="connsiteY53" fmla="*/ 16165 h 834312"/>
                <a:gd name="connsiteX54" fmla="*/ 492199 w 1545631"/>
                <a:gd name="connsiteY54" fmla="*/ 10817 h 834312"/>
                <a:gd name="connsiteX55" fmla="*/ 449420 w 1545631"/>
                <a:gd name="connsiteY55" fmla="*/ 16165 h 834312"/>
                <a:gd name="connsiteX56" fmla="*/ 438726 w 1545631"/>
                <a:gd name="connsiteY56" fmla="*/ 123 h 83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45631" h="834312">
                  <a:moveTo>
                    <a:pt x="438726" y="123"/>
                  </a:moveTo>
                  <a:cubicBezTo>
                    <a:pt x="434270" y="1905"/>
                    <a:pt x="430345" y="19836"/>
                    <a:pt x="422684" y="26859"/>
                  </a:cubicBezTo>
                  <a:cubicBezTo>
                    <a:pt x="408471" y="39887"/>
                    <a:pt x="390599" y="48249"/>
                    <a:pt x="374557" y="58944"/>
                  </a:cubicBezTo>
                  <a:cubicBezTo>
                    <a:pt x="360659" y="68209"/>
                    <a:pt x="350400" y="74618"/>
                    <a:pt x="337126" y="85680"/>
                  </a:cubicBezTo>
                  <a:cubicBezTo>
                    <a:pt x="322570" y="97810"/>
                    <a:pt x="309012" y="111113"/>
                    <a:pt x="294347" y="123112"/>
                  </a:cubicBezTo>
                  <a:cubicBezTo>
                    <a:pt x="289373" y="127182"/>
                    <a:pt x="283338" y="129810"/>
                    <a:pt x="278305" y="133807"/>
                  </a:cubicBezTo>
                  <a:cubicBezTo>
                    <a:pt x="222715" y="177952"/>
                    <a:pt x="159697" y="214436"/>
                    <a:pt x="112536" y="267491"/>
                  </a:cubicBezTo>
                  <a:cubicBezTo>
                    <a:pt x="64733" y="321269"/>
                    <a:pt x="84934" y="300440"/>
                    <a:pt x="53715" y="331659"/>
                  </a:cubicBezTo>
                  <a:cubicBezTo>
                    <a:pt x="41840" y="355409"/>
                    <a:pt x="35992" y="361306"/>
                    <a:pt x="32326" y="385133"/>
                  </a:cubicBezTo>
                  <a:cubicBezTo>
                    <a:pt x="29872" y="401086"/>
                    <a:pt x="31086" y="417650"/>
                    <a:pt x="26978" y="433259"/>
                  </a:cubicBezTo>
                  <a:cubicBezTo>
                    <a:pt x="22092" y="451825"/>
                    <a:pt x="12719" y="468908"/>
                    <a:pt x="5589" y="486733"/>
                  </a:cubicBezTo>
                  <a:cubicBezTo>
                    <a:pt x="-633" y="548944"/>
                    <a:pt x="-3000" y="541013"/>
                    <a:pt x="5589" y="609723"/>
                  </a:cubicBezTo>
                  <a:cubicBezTo>
                    <a:pt x="6288" y="615316"/>
                    <a:pt x="9316" y="620366"/>
                    <a:pt x="10936" y="625765"/>
                  </a:cubicBezTo>
                  <a:cubicBezTo>
                    <a:pt x="45474" y="740892"/>
                    <a:pt x="17230" y="686980"/>
                    <a:pt x="53715" y="738059"/>
                  </a:cubicBezTo>
                  <a:cubicBezTo>
                    <a:pt x="57451" y="743289"/>
                    <a:pt x="59530" y="749919"/>
                    <a:pt x="64410" y="754102"/>
                  </a:cubicBezTo>
                  <a:cubicBezTo>
                    <a:pt x="72301" y="760866"/>
                    <a:pt x="82333" y="764636"/>
                    <a:pt x="91147" y="770144"/>
                  </a:cubicBezTo>
                  <a:cubicBezTo>
                    <a:pt x="96597" y="773550"/>
                    <a:pt x="101354" y="778145"/>
                    <a:pt x="107189" y="780838"/>
                  </a:cubicBezTo>
                  <a:cubicBezTo>
                    <a:pt x="160521" y="805453"/>
                    <a:pt x="150443" y="798032"/>
                    <a:pt x="198094" y="812923"/>
                  </a:cubicBezTo>
                  <a:cubicBezTo>
                    <a:pt x="271178" y="835762"/>
                    <a:pt x="222068" y="826770"/>
                    <a:pt x="305041" y="834312"/>
                  </a:cubicBezTo>
                  <a:lnTo>
                    <a:pt x="454768" y="828965"/>
                  </a:lnTo>
                  <a:cubicBezTo>
                    <a:pt x="478324" y="824843"/>
                    <a:pt x="497265" y="806993"/>
                    <a:pt x="518936" y="796880"/>
                  </a:cubicBezTo>
                  <a:cubicBezTo>
                    <a:pt x="524044" y="794496"/>
                    <a:pt x="529579" y="793153"/>
                    <a:pt x="534978" y="791533"/>
                  </a:cubicBezTo>
                  <a:cubicBezTo>
                    <a:pt x="547407" y="787804"/>
                    <a:pt x="560189" y="785203"/>
                    <a:pt x="572410" y="780838"/>
                  </a:cubicBezTo>
                  <a:cubicBezTo>
                    <a:pt x="585194" y="776272"/>
                    <a:pt x="596745" y="768368"/>
                    <a:pt x="609841" y="764796"/>
                  </a:cubicBezTo>
                  <a:cubicBezTo>
                    <a:pt x="665382" y="749648"/>
                    <a:pt x="755173" y="739874"/>
                    <a:pt x="807694" y="732712"/>
                  </a:cubicBezTo>
                  <a:cubicBezTo>
                    <a:pt x="813041" y="730930"/>
                    <a:pt x="818127" y="727926"/>
                    <a:pt x="823736" y="727365"/>
                  </a:cubicBezTo>
                  <a:cubicBezTo>
                    <a:pt x="926104" y="717128"/>
                    <a:pt x="975971" y="723876"/>
                    <a:pt x="1091105" y="727365"/>
                  </a:cubicBezTo>
                  <a:lnTo>
                    <a:pt x="1144578" y="732712"/>
                  </a:lnTo>
                  <a:cubicBezTo>
                    <a:pt x="1157096" y="734185"/>
                    <a:pt x="1169469" y="736805"/>
                    <a:pt x="1182010" y="738059"/>
                  </a:cubicBezTo>
                  <a:cubicBezTo>
                    <a:pt x="1205135" y="740372"/>
                    <a:pt x="1228354" y="741624"/>
                    <a:pt x="1251526" y="743407"/>
                  </a:cubicBezTo>
                  <a:cubicBezTo>
                    <a:pt x="1276480" y="741624"/>
                    <a:pt x="1301509" y="740678"/>
                    <a:pt x="1326389" y="738059"/>
                  </a:cubicBezTo>
                  <a:cubicBezTo>
                    <a:pt x="1335428" y="737108"/>
                    <a:pt x="1346447" y="738877"/>
                    <a:pt x="1353126" y="732712"/>
                  </a:cubicBezTo>
                  <a:cubicBezTo>
                    <a:pt x="1502634" y="594706"/>
                    <a:pt x="1299874" y="737911"/>
                    <a:pt x="1444031" y="641807"/>
                  </a:cubicBezTo>
                  <a:cubicBezTo>
                    <a:pt x="1452943" y="620417"/>
                    <a:pt x="1461113" y="598703"/>
                    <a:pt x="1470768" y="577638"/>
                  </a:cubicBezTo>
                  <a:cubicBezTo>
                    <a:pt x="1480732" y="555899"/>
                    <a:pt x="1502852" y="513470"/>
                    <a:pt x="1502852" y="513470"/>
                  </a:cubicBezTo>
                  <a:cubicBezTo>
                    <a:pt x="1502960" y="511522"/>
                    <a:pt x="1511068" y="356400"/>
                    <a:pt x="1513547" y="342354"/>
                  </a:cubicBezTo>
                  <a:cubicBezTo>
                    <a:pt x="1514664" y="336025"/>
                    <a:pt x="1521367" y="332060"/>
                    <a:pt x="1524241" y="326312"/>
                  </a:cubicBezTo>
                  <a:cubicBezTo>
                    <a:pt x="1532092" y="310610"/>
                    <a:pt x="1538501" y="294228"/>
                    <a:pt x="1545631" y="278186"/>
                  </a:cubicBezTo>
                  <a:cubicBezTo>
                    <a:pt x="1543849" y="271056"/>
                    <a:pt x="1542303" y="263863"/>
                    <a:pt x="1540284" y="256796"/>
                  </a:cubicBezTo>
                  <a:cubicBezTo>
                    <a:pt x="1538735" y="251376"/>
                    <a:pt x="1539338" y="244275"/>
                    <a:pt x="1534936" y="240754"/>
                  </a:cubicBezTo>
                  <a:cubicBezTo>
                    <a:pt x="1529197" y="236163"/>
                    <a:pt x="1520889" y="235719"/>
                    <a:pt x="1513547" y="235407"/>
                  </a:cubicBezTo>
                  <a:cubicBezTo>
                    <a:pt x="1436950" y="232147"/>
                    <a:pt x="1360256" y="231842"/>
                    <a:pt x="1283610" y="230059"/>
                  </a:cubicBezTo>
                  <a:lnTo>
                    <a:pt x="1208747" y="176586"/>
                  </a:lnTo>
                  <a:cubicBezTo>
                    <a:pt x="1201522" y="171368"/>
                    <a:pt x="1193659" y="166846"/>
                    <a:pt x="1187357" y="160544"/>
                  </a:cubicBezTo>
                  <a:cubicBezTo>
                    <a:pt x="1182010" y="155197"/>
                    <a:pt x="1176295" y="150193"/>
                    <a:pt x="1171315" y="144502"/>
                  </a:cubicBezTo>
                  <a:cubicBezTo>
                    <a:pt x="1163799" y="135913"/>
                    <a:pt x="1158838" y="124895"/>
                    <a:pt x="1149926" y="117765"/>
                  </a:cubicBezTo>
                  <a:cubicBezTo>
                    <a:pt x="1140589" y="110295"/>
                    <a:pt x="1128392" y="107350"/>
                    <a:pt x="1117841" y="101723"/>
                  </a:cubicBezTo>
                  <a:cubicBezTo>
                    <a:pt x="1101649" y="93087"/>
                    <a:pt x="1086345" y="82747"/>
                    <a:pt x="1069715" y="74986"/>
                  </a:cubicBezTo>
                  <a:cubicBezTo>
                    <a:pt x="1043807" y="62895"/>
                    <a:pt x="1028517" y="62989"/>
                    <a:pt x="1000199" y="58944"/>
                  </a:cubicBezTo>
                  <a:cubicBezTo>
                    <a:pt x="958430" y="45019"/>
                    <a:pt x="1004947" y="59086"/>
                    <a:pt x="914641" y="48249"/>
                  </a:cubicBezTo>
                  <a:cubicBezTo>
                    <a:pt x="893111" y="45665"/>
                    <a:pt x="871736" y="41807"/>
                    <a:pt x="850473" y="37554"/>
                  </a:cubicBezTo>
                  <a:cubicBezTo>
                    <a:pt x="844946" y="36449"/>
                    <a:pt x="840042" y="32741"/>
                    <a:pt x="834431" y="32207"/>
                  </a:cubicBezTo>
                  <a:cubicBezTo>
                    <a:pt x="764880" y="25583"/>
                    <a:pt x="571347" y="22469"/>
                    <a:pt x="534978" y="21512"/>
                  </a:cubicBezTo>
                  <a:cubicBezTo>
                    <a:pt x="526066" y="19730"/>
                    <a:pt x="517058" y="18369"/>
                    <a:pt x="508241" y="16165"/>
                  </a:cubicBezTo>
                  <a:cubicBezTo>
                    <a:pt x="502773" y="14798"/>
                    <a:pt x="497836" y="10817"/>
                    <a:pt x="492199" y="10817"/>
                  </a:cubicBezTo>
                  <a:cubicBezTo>
                    <a:pt x="477828" y="10817"/>
                    <a:pt x="463646" y="14132"/>
                    <a:pt x="449420" y="16165"/>
                  </a:cubicBezTo>
                  <a:cubicBezTo>
                    <a:pt x="447655" y="16417"/>
                    <a:pt x="443182" y="-1659"/>
                    <a:pt x="438726" y="123"/>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grpSp>
        <p:nvGrpSpPr>
          <p:cNvPr id="9" name="Group 8"/>
          <p:cNvGrpSpPr/>
          <p:nvPr/>
        </p:nvGrpSpPr>
        <p:grpSpPr>
          <a:xfrm>
            <a:off x="4528819" y="3432466"/>
            <a:ext cx="3864983" cy="1593194"/>
            <a:chOff x="6038425" y="4576622"/>
            <a:chExt cx="5153311" cy="2124258"/>
          </a:xfrm>
        </p:grpSpPr>
        <p:grpSp>
          <p:nvGrpSpPr>
            <p:cNvPr id="13325" name="Group 13324"/>
            <p:cNvGrpSpPr/>
            <p:nvPr/>
          </p:nvGrpSpPr>
          <p:grpSpPr>
            <a:xfrm>
              <a:off x="6038425" y="4576622"/>
              <a:ext cx="5153311" cy="2124258"/>
              <a:chOff x="6018242" y="4577895"/>
              <a:chExt cx="5153311" cy="2124258"/>
            </a:xfrm>
          </p:grpSpPr>
          <p:sp>
            <p:nvSpPr>
              <p:cNvPr id="103" name="Content Placeholder 6"/>
              <p:cNvSpPr txBox="1">
                <a:spLocks/>
              </p:cNvSpPr>
              <p:nvPr/>
            </p:nvSpPr>
            <p:spPr>
              <a:xfrm>
                <a:off x="8003110" y="4577895"/>
                <a:ext cx="1767726" cy="4717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u="sng" dirty="0"/>
                  <a:t>Scenario 4</a:t>
                </a:r>
                <a:endParaRPr lang="en-SG" sz="1500" u="sng" dirty="0"/>
              </a:p>
            </p:txBody>
          </p:sp>
          <p:grpSp>
            <p:nvGrpSpPr>
              <p:cNvPr id="125" name="Group 124"/>
              <p:cNvGrpSpPr/>
              <p:nvPr/>
            </p:nvGrpSpPr>
            <p:grpSpPr>
              <a:xfrm>
                <a:off x="6018242" y="4926514"/>
                <a:ext cx="5153311" cy="1775639"/>
                <a:chOff x="355379" y="2086743"/>
                <a:chExt cx="5153311" cy="1775639"/>
              </a:xfrm>
            </p:grpSpPr>
            <p:sp>
              <p:nvSpPr>
                <p:cNvPr id="126" name="Freeform 125"/>
                <p:cNvSpPr/>
                <p:nvPr/>
              </p:nvSpPr>
              <p:spPr>
                <a:xfrm>
                  <a:off x="1394057" y="2455414"/>
                  <a:ext cx="4114633" cy="1406968"/>
                </a:xfrm>
                <a:custGeom>
                  <a:avLst/>
                  <a:gdLst>
                    <a:gd name="connsiteX0" fmla="*/ 1381024 w 5471761"/>
                    <a:gd name="connsiteY0" fmla="*/ 85557 h 1871028"/>
                    <a:gd name="connsiteX1" fmla="*/ 1375677 w 5471761"/>
                    <a:gd name="connsiteY1" fmla="*/ 128336 h 1871028"/>
                    <a:gd name="connsiteX2" fmla="*/ 1343593 w 5471761"/>
                    <a:gd name="connsiteY2" fmla="*/ 181810 h 1871028"/>
                    <a:gd name="connsiteX3" fmla="*/ 1322203 w 5471761"/>
                    <a:gd name="connsiteY3" fmla="*/ 219242 h 1871028"/>
                    <a:gd name="connsiteX4" fmla="*/ 1209908 w 5471761"/>
                    <a:gd name="connsiteY4" fmla="*/ 299452 h 1871028"/>
                    <a:gd name="connsiteX5" fmla="*/ 1183172 w 5471761"/>
                    <a:gd name="connsiteY5" fmla="*/ 320842 h 1871028"/>
                    <a:gd name="connsiteX6" fmla="*/ 1076224 w 5471761"/>
                    <a:gd name="connsiteY6" fmla="*/ 374315 h 1871028"/>
                    <a:gd name="connsiteX7" fmla="*/ 856982 w 5471761"/>
                    <a:gd name="connsiteY7" fmla="*/ 358273 h 1871028"/>
                    <a:gd name="connsiteX8" fmla="*/ 814203 w 5471761"/>
                    <a:gd name="connsiteY8" fmla="*/ 352926 h 1871028"/>
                    <a:gd name="connsiteX9" fmla="*/ 621698 w 5471761"/>
                    <a:gd name="connsiteY9" fmla="*/ 342231 h 1871028"/>
                    <a:gd name="connsiteX10" fmla="*/ 568224 w 5471761"/>
                    <a:gd name="connsiteY10" fmla="*/ 352926 h 1871028"/>
                    <a:gd name="connsiteX11" fmla="*/ 423845 w 5471761"/>
                    <a:gd name="connsiteY11" fmla="*/ 374315 h 1871028"/>
                    <a:gd name="connsiteX12" fmla="*/ 391761 w 5471761"/>
                    <a:gd name="connsiteY12" fmla="*/ 379663 h 1871028"/>
                    <a:gd name="connsiteX13" fmla="*/ 215298 w 5471761"/>
                    <a:gd name="connsiteY13" fmla="*/ 475915 h 1871028"/>
                    <a:gd name="connsiteX14" fmla="*/ 81614 w 5471761"/>
                    <a:gd name="connsiteY14" fmla="*/ 598905 h 1871028"/>
                    <a:gd name="connsiteX15" fmla="*/ 44182 w 5471761"/>
                    <a:gd name="connsiteY15" fmla="*/ 748631 h 1871028"/>
                    <a:gd name="connsiteX16" fmla="*/ 6751 w 5471761"/>
                    <a:gd name="connsiteY16" fmla="*/ 941136 h 1871028"/>
                    <a:gd name="connsiteX17" fmla="*/ 12098 w 5471761"/>
                    <a:gd name="connsiteY17" fmla="*/ 1187115 h 1871028"/>
                    <a:gd name="connsiteX18" fmla="*/ 22793 w 5471761"/>
                    <a:gd name="connsiteY18" fmla="*/ 1203157 h 1871028"/>
                    <a:gd name="connsiteX19" fmla="*/ 151129 w 5471761"/>
                    <a:gd name="connsiteY19" fmla="*/ 1288715 h 1871028"/>
                    <a:gd name="connsiteX20" fmla="*/ 172519 w 5471761"/>
                    <a:gd name="connsiteY20" fmla="*/ 1294063 h 1871028"/>
                    <a:gd name="connsiteX21" fmla="*/ 466624 w 5471761"/>
                    <a:gd name="connsiteY21" fmla="*/ 1326147 h 1871028"/>
                    <a:gd name="connsiteX22" fmla="*/ 514751 w 5471761"/>
                    <a:gd name="connsiteY22" fmla="*/ 1315452 h 1871028"/>
                    <a:gd name="connsiteX23" fmla="*/ 856982 w 5471761"/>
                    <a:gd name="connsiteY23" fmla="*/ 1315452 h 1871028"/>
                    <a:gd name="connsiteX24" fmla="*/ 1044140 w 5471761"/>
                    <a:gd name="connsiteY24" fmla="*/ 1384968 h 1871028"/>
                    <a:gd name="connsiteX25" fmla="*/ 1135045 w 5471761"/>
                    <a:gd name="connsiteY25" fmla="*/ 1491915 h 1871028"/>
                    <a:gd name="connsiteX26" fmla="*/ 1199214 w 5471761"/>
                    <a:gd name="connsiteY26" fmla="*/ 1566778 h 1871028"/>
                    <a:gd name="connsiteX27" fmla="*/ 1220603 w 5471761"/>
                    <a:gd name="connsiteY27" fmla="*/ 1593515 h 1871028"/>
                    <a:gd name="connsiteX28" fmla="*/ 1578877 w 5471761"/>
                    <a:gd name="connsiteY28" fmla="*/ 1721852 h 1871028"/>
                    <a:gd name="connsiteX29" fmla="*/ 1782077 w 5471761"/>
                    <a:gd name="connsiteY29" fmla="*/ 1716505 h 1871028"/>
                    <a:gd name="connsiteX30" fmla="*/ 2054793 w 5471761"/>
                    <a:gd name="connsiteY30" fmla="*/ 1673726 h 1871028"/>
                    <a:gd name="connsiteX31" fmla="*/ 2135003 w 5471761"/>
                    <a:gd name="connsiteY31" fmla="*/ 1668378 h 1871028"/>
                    <a:gd name="connsiteX32" fmla="*/ 2397024 w 5471761"/>
                    <a:gd name="connsiteY32" fmla="*/ 1630947 h 1871028"/>
                    <a:gd name="connsiteX33" fmla="*/ 2482582 w 5471761"/>
                    <a:gd name="connsiteY33" fmla="*/ 1625600 h 1871028"/>
                    <a:gd name="connsiteX34" fmla="*/ 2910372 w 5471761"/>
                    <a:gd name="connsiteY34" fmla="*/ 1604210 h 1871028"/>
                    <a:gd name="connsiteX35" fmla="*/ 2963845 w 5471761"/>
                    <a:gd name="connsiteY35" fmla="*/ 1609557 h 1871028"/>
                    <a:gd name="connsiteX36" fmla="*/ 3573445 w 5471761"/>
                    <a:gd name="connsiteY36" fmla="*/ 1860884 h 1871028"/>
                    <a:gd name="connsiteX37" fmla="*/ 4017277 w 5471761"/>
                    <a:gd name="connsiteY37" fmla="*/ 1834147 h 1871028"/>
                    <a:gd name="connsiteX38" fmla="*/ 4279298 w 5471761"/>
                    <a:gd name="connsiteY38" fmla="*/ 1721852 h 1871028"/>
                    <a:gd name="connsiteX39" fmla="*/ 4338119 w 5471761"/>
                    <a:gd name="connsiteY39" fmla="*/ 1689768 h 1871028"/>
                    <a:gd name="connsiteX40" fmla="*/ 4835424 w 5471761"/>
                    <a:gd name="connsiteY40" fmla="*/ 1090863 h 1871028"/>
                    <a:gd name="connsiteX41" fmla="*/ 4931677 w 5471761"/>
                    <a:gd name="connsiteY41" fmla="*/ 1106905 h 1871028"/>
                    <a:gd name="connsiteX42" fmla="*/ 5471761 w 5471761"/>
                    <a:gd name="connsiteY42" fmla="*/ 967873 h 1871028"/>
                    <a:gd name="connsiteX43" fmla="*/ 5316687 w 5471761"/>
                    <a:gd name="connsiteY43" fmla="*/ 427789 h 1871028"/>
                    <a:gd name="connsiteX44" fmla="*/ 5145572 w 5471761"/>
                    <a:gd name="connsiteY44" fmla="*/ 363621 h 1871028"/>
                    <a:gd name="connsiteX45" fmla="*/ 4974456 w 5471761"/>
                    <a:gd name="connsiteY45" fmla="*/ 342231 h 1871028"/>
                    <a:gd name="connsiteX46" fmla="*/ 4584098 w 5471761"/>
                    <a:gd name="connsiteY46" fmla="*/ 438484 h 1871028"/>
                    <a:gd name="connsiteX47" fmla="*/ 4535972 w 5471761"/>
                    <a:gd name="connsiteY47" fmla="*/ 443831 h 1871028"/>
                    <a:gd name="connsiteX48" fmla="*/ 4503887 w 5471761"/>
                    <a:gd name="connsiteY48" fmla="*/ 449178 h 1871028"/>
                    <a:gd name="connsiteX49" fmla="*/ 4364856 w 5471761"/>
                    <a:gd name="connsiteY49" fmla="*/ 513347 h 1871028"/>
                    <a:gd name="connsiteX50" fmla="*/ 4231172 w 5471761"/>
                    <a:gd name="connsiteY50" fmla="*/ 598905 h 1871028"/>
                    <a:gd name="connsiteX51" fmla="*/ 4027972 w 5471761"/>
                    <a:gd name="connsiteY51" fmla="*/ 652378 h 1871028"/>
                    <a:gd name="connsiteX52" fmla="*/ 3707129 w 5471761"/>
                    <a:gd name="connsiteY52" fmla="*/ 625642 h 1871028"/>
                    <a:gd name="connsiteX53" fmla="*/ 3594835 w 5471761"/>
                    <a:gd name="connsiteY53" fmla="*/ 566821 h 1871028"/>
                    <a:gd name="connsiteX54" fmla="*/ 3466498 w 5471761"/>
                    <a:gd name="connsiteY54" fmla="*/ 486610 h 1871028"/>
                    <a:gd name="connsiteX55" fmla="*/ 3391635 w 5471761"/>
                    <a:gd name="connsiteY55" fmla="*/ 443831 h 1871028"/>
                    <a:gd name="connsiteX56" fmla="*/ 3279340 w 5471761"/>
                    <a:gd name="connsiteY56" fmla="*/ 358273 h 1871028"/>
                    <a:gd name="connsiteX57" fmla="*/ 3252603 w 5471761"/>
                    <a:gd name="connsiteY57" fmla="*/ 347578 h 1871028"/>
                    <a:gd name="connsiteX58" fmla="*/ 3151003 w 5471761"/>
                    <a:gd name="connsiteY58" fmla="*/ 299452 h 1871028"/>
                    <a:gd name="connsiteX59" fmla="*/ 3038708 w 5471761"/>
                    <a:gd name="connsiteY59" fmla="*/ 256673 h 1871028"/>
                    <a:gd name="connsiteX60" fmla="*/ 2851551 w 5471761"/>
                    <a:gd name="connsiteY60" fmla="*/ 245978 h 1871028"/>
                    <a:gd name="connsiteX61" fmla="*/ 2701824 w 5471761"/>
                    <a:gd name="connsiteY61" fmla="*/ 256673 h 1871028"/>
                    <a:gd name="connsiteX62" fmla="*/ 2680435 w 5471761"/>
                    <a:gd name="connsiteY62" fmla="*/ 262021 h 1871028"/>
                    <a:gd name="connsiteX63" fmla="*/ 2418414 w 5471761"/>
                    <a:gd name="connsiteY63" fmla="*/ 352926 h 1871028"/>
                    <a:gd name="connsiteX64" fmla="*/ 2354245 w 5471761"/>
                    <a:gd name="connsiteY64" fmla="*/ 368968 h 1871028"/>
                    <a:gd name="connsiteX65" fmla="*/ 2274035 w 5471761"/>
                    <a:gd name="connsiteY65" fmla="*/ 358273 h 1871028"/>
                    <a:gd name="connsiteX66" fmla="*/ 2081529 w 5471761"/>
                    <a:gd name="connsiteY66" fmla="*/ 294105 h 1871028"/>
                    <a:gd name="connsiteX67" fmla="*/ 1990624 w 5471761"/>
                    <a:gd name="connsiteY67" fmla="*/ 251326 h 1871028"/>
                    <a:gd name="connsiteX68" fmla="*/ 1974582 w 5471761"/>
                    <a:gd name="connsiteY68" fmla="*/ 240631 h 1871028"/>
                    <a:gd name="connsiteX69" fmla="*/ 1889024 w 5471761"/>
                    <a:gd name="connsiteY69" fmla="*/ 192505 h 1871028"/>
                    <a:gd name="connsiteX70" fmla="*/ 1867635 w 5471761"/>
                    <a:gd name="connsiteY70" fmla="*/ 176463 h 1871028"/>
                    <a:gd name="connsiteX71" fmla="*/ 1814161 w 5471761"/>
                    <a:gd name="connsiteY71" fmla="*/ 144378 h 1871028"/>
                    <a:gd name="connsiteX72" fmla="*/ 1766035 w 5471761"/>
                    <a:gd name="connsiteY72" fmla="*/ 90905 h 1871028"/>
                    <a:gd name="connsiteX73" fmla="*/ 1707214 w 5471761"/>
                    <a:gd name="connsiteY73" fmla="*/ 42778 h 1871028"/>
                    <a:gd name="connsiteX74" fmla="*/ 1637698 w 5471761"/>
                    <a:gd name="connsiteY74" fmla="*/ 21389 h 1871028"/>
                    <a:gd name="connsiteX75" fmla="*/ 1541445 w 5471761"/>
                    <a:gd name="connsiteY75" fmla="*/ 0 h 1871028"/>
                    <a:gd name="connsiteX76" fmla="*/ 1509361 w 5471761"/>
                    <a:gd name="connsiteY76" fmla="*/ 5347 h 1871028"/>
                    <a:gd name="connsiteX77" fmla="*/ 1455887 w 5471761"/>
                    <a:gd name="connsiteY77" fmla="*/ 32084 h 1871028"/>
                    <a:gd name="connsiteX78" fmla="*/ 1429151 w 5471761"/>
                    <a:gd name="connsiteY78" fmla="*/ 69515 h 1871028"/>
                    <a:gd name="connsiteX79" fmla="*/ 1381024 w 5471761"/>
                    <a:gd name="connsiteY79" fmla="*/ 106947 h 1871028"/>
                    <a:gd name="connsiteX80" fmla="*/ 1381024 w 5471761"/>
                    <a:gd name="connsiteY80" fmla="*/ 85557 h 187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71761" h="1871028">
                      <a:moveTo>
                        <a:pt x="1381024" y="85557"/>
                      </a:moveTo>
                      <a:cubicBezTo>
                        <a:pt x="1380133" y="89122"/>
                        <a:pt x="1379162" y="114394"/>
                        <a:pt x="1375677" y="128336"/>
                      </a:cubicBezTo>
                      <a:cubicBezTo>
                        <a:pt x="1372072" y="142758"/>
                        <a:pt x="1348704" y="172866"/>
                        <a:pt x="1343593" y="181810"/>
                      </a:cubicBezTo>
                      <a:cubicBezTo>
                        <a:pt x="1336463" y="194287"/>
                        <a:pt x="1332991" y="209748"/>
                        <a:pt x="1322203" y="219242"/>
                      </a:cubicBezTo>
                      <a:cubicBezTo>
                        <a:pt x="1287670" y="249631"/>
                        <a:pt x="1245827" y="270715"/>
                        <a:pt x="1209908" y="299452"/>
                      </a:cubicBezTo>
                      <a:cubicBezTo>
                        <a:pt x="1200996" y="306582"/>
                        <a:pt x="1193130" y="315265"/>
                        <a:pt x="1183172" y="320842"/>
                      </a:cubicBezTo>
                      <a:cubicBezTo>
                        <a:pt x="1148397" y="340316"/>
                        <a:pt x="1111873" y="356491"/>
                        <a:pt x="1076224" y="374315"/>
                      </a:cubicBezTo>
                      <a:lnTo>
                        <a:pt x="856982" y="358273"/>
                      </a:lnTo>
                      <a:cubicBezTo>
                        <a:pt x="842659" y="357104"/>
                        <a:pt x="828540" y="353904"/>
                        <a:pt x="814203" y="352926"/>
                      </a:cubicBezTo>
                      <a:cubicBezTo>
                        <a:pt x="750085" y="348554"/>
                        <a:pt x="685866" y="345796"/>
                        <a:pt x="621698" y="342231"/>
                      </a:cubicBezTo>
                      <a:cubicBezTo>
                        <a:pt x="603873" y="345796"/>
                        <a:pt x="586167" y="350016"/>
                        <a:pt x="568224" y="352926"/>
                      </a:cubicBezTo>
                      <a:cubicBezTo>
                        <a:pt x="520200" y="360714"/>
                        <a:pt x="471948" y="367027"/>
                        <a:pt x="423845" y="374315"/>
                      </a:cubicBezTo>
                      <a:cubicBezTo>
                        <a:pt x="413125" y="375939"/>
                        <a:pt x="402456" y="377880"/>
                        <a:pt x="391761" y="379663"/>
                      </a:cubicBezTo>
                      <a:cubicBezTo>
                        <a:pt x="361292" y="394897"/>
                        <a:pt x="256817" y="440502"/>
                        <a:pt x="215298" y="475915"/>
                      </a:cubicBezTo>
                      <a:cubicBezTo>
                        <a:pt x="169229" y="515210"/>
                        <a:pt x="126175" y="557908"/>
                        <a:pt x="81614" y="598905"/>
                      </a:cubicBezTo>
                      <a:cubicBezTo>
                        <a:pt x="54752" y="666058"/>
                        <a:pt x="75516" y="609867"/>
                        <a:pt x="44182" y="748631"/>
                      </a:cubicBezTo>
                      <a:cubicBezTo>
                        <a:pt x="12780" y="887694"/>
                        <a:pt x="65080" y="614483"/>
                        <a:pt x="6751" y="941136"/>
                      </a:cubicBezTo>
                      <a:cubicBezTo>
                        <a:pt x="4209" y="1027549"/>
                        <a:pt x="-9796" y="1105013"/>
                        <a:pt x="12098" y="1187115"/>
                      </a:cubicBezTo>
                      <a:cubicBezTo>
                        <a:pt x="13754" y="1193325"/>
                        <a:pt x="17604" y="1199365"/>
                        <a:pt x="22793" y="1203157"/>
                      </a:cubicBezTo>
                      <a:cubicBezTo>
                        <a:pt x="64304" y="1233492"/>
                        <a:pt x="107181" y="1262032"/>
                        <a:pt x="151129" y="1288715"/>
                      </a:cubicBezTo>
                      <a:cubicBezTo>
                        <a:pt x="157411" y="1292529"/>
                        <a:pt x="165221" y="1293197"/>
                        <a:pt x="172519" y="1294063"/>
                      </a:cubicBezTo>
                      <a:lnTo>
                        <a:pt x="466624" y="1326147"/>
                      </a:lnTo>
                      <a:cubicBezTo>
                        <a:pt x="482666" y="1322582"/>
                        <a:pt x="498336" y="1316234"/>
                        <a:pt x="514751" y="1315452"/>
                      </a:cubicBezTo>
                      <a:cubicBezTo>
                        <a:pt x="760959" y="1303728"/>
                        <a:pt x="718967" y="1301652"/>
                        <a:pt x="856982" y="1315452"/>
                      </a:cubicBezTo>
                      <a:cubicBezTo>
                        <a:pt x="881731" y="1322785"/>
                        <a:pt x="1004275" y="1345103"/>
                        <a:pt x="1044140" y="1384968"/>
                      </a:cubicBezTo>
                      <a:cubicBezTo>
                        <a:pt x="1077224" y="1418052"/>
                        <a:pt x="1104683" y="1456318"/>
                        <a:pt x="1135045" y="1491915"/>
                      </a:cubicBezTo>
                      <a:cubicBezTo>
                        <a:pt x="1156374" y="1516921"/>
                        <a:pt x="1178043" y="1541638"/>
                        <a:pt x="1199214" y="1566778"/>
                      </a:cubicBezTo>
                      <a:cubicBezTo>
                        <a:pt x="1206566" y="1575508"/>
                        <a:pt x="1209858" y="1589666"/>
                        <a:pt x="1220603" y="1593515"/>
                      </a:cubicBezTo>
                      <a:lnTo>
                        <a:pt x="1578877" y="1721852"/>
                      </a:lnTo>
                      <a:cubicBezTo>
                        <a:pt x="1646610" y="1720070"/>
                        <a:pt x="1714664" y="1723322"/>
                        <a:pt x="1782077" y="1716505"/>
                      </a:cubicBezTo>
                      <a:cubicBezTo>
                        <a:pt x="1873627" y="1707247"/>
                        <a:pt x="1963620" y="1686159"/>
                        <a:pt x="2054793" y="1673726"/>
                      </a:cubicBezTo>
                      <a:cubicBezTo>
                        <a:pt x="2081343" y="1670105"/>
                        <a:pt x="2108266" y="1670161"/>
                        <a:pt x="2135003" y="1668378"/>
                      </a:cubicBezTo>
                      <a:lnTo>
                        <a:pt x="2397024" y="1630947"/>
                      </a:lnTo>
                      <a:cubicBezTo>
                        <a:pt x="2425385" y="1627456"/>
                        <a:pt x="2454046" y="1627086"/>
                        <a:pt x="2482582" y="1625600"/>
                      </a:cubicBezTo>
                      <a:lnTo>
                        <a:pt x="2910372" y="1604210"/>
                      </a:lnTo>
                      <a:cubicBezTo>
                        <a:pt x="2928196" y="1605992"/>
                        <a:pt x="2947140" y="1603090"/>
                        <a:pt x="2963845" y="1609557"/>
                      </a:cubicBezTo>
                      <a:cubicBezTo>
                        <a:pt x="3168816" y="1688901"/>
                        <a:pt x="3358484" y="1815055"/>
                        <a:pt x="3573445" y="1860884"/>
                      </a:cubicBezTo>
                      <a:cubicBezTo>
                        <a:pt x="3718399" y="1891788"/>
                        <a:pt x="3869333" y="1843059"/>
                        <a:pt x="4017277" y="1834147"/>
                      </a:cubicBezTo>
                      <a:cubicBezTo>
                        <a:pt x="4132821" y="1792130"/>
                        <a:pt x="4103333" y="1804448"/>
                        <a:pt x="4279298" y="1721852"/>
                      </a:cubicBezTo>
                      <a:cubicBezTo>
                        <a:pt x="4299516" y="1712362"/>
                        <a:pt x="4318512" y="1700463"/>
                        <a:pt x="4338119" y="1689768"/>
                      </a:cubicBezTo>
                      <a:cubicBezTo>
                        <a:pt x="4503887" y="1490133"/>
                        <a:pt x="4650279" y="1272672"/>
                        <a:pt x="4835424" y="1090863"/>
                      </a:cubicBezTo>
                      <a:cubicBezTo>
                        <a:pt x="4858632" y="1068073"/>
                        <a:pt x="4899741" y="1113078"/>
                        <a:pt x="4931677" y="1106905"/>
                      </a:cubicBezTo>
                      <a:cubicBezTo>
                        <a:pt x="5114197" y="1071628"/>
                        <a:pt x="5291733" y="1014217"/>
                        <a:pt x="5471761" y="967873"/>
                      </a:cubicBezTo>
                      <a:cubicBezTo>
                        <a:pt x="5420070" y="787845"/>
                        <a:pt x="5405661" y="592609"/>
                        <a:pt x="5316687" y="427789"/>
                      </a:cubicBezTo>
                      <a:cubicBezTo>
                        <a:pt x="5287750" y="374184"/>
                        <a:pt x="5203090" y="383686"/>
                        <a:pt x="5145572" y="363621"/>
                      </a:cubicBezTo>
                      <a:cubicBezTo>
                        <a:pt x="5074591" y="338860"/>
                        <a:pt x="5062810" y="346438"/>
                        <a:pt x="4974456" y="342231"/>
                      </a:cubicBezTo>
                      <a:lnTo>
                        <a:pt x="4584098" y="438484"/>
                      </a:lnTo>
                      <a:cubicBezTo>
                        <a:pt x="4568374" y="442127"/>
                        <a:pt x="4551971" y="441698"/>
                        <a:pt x="4535972" y="443831"/>
                      </a:cubicBezTo>
                      <a:cubicBezTo>
                        <a:pt x="4525225" y="445264"/>
                        <a:pt x="4514582" y="447396"/>
                        <a:pt x="4503887" y="449178"/>
                      </a:cubicBezTo>
                      <a:cubicBezTo>
                        <a:pt x="4457543" y="470568"/>
                        <a:pt x="4409598" y="488783"/>
                        <a:pt x="4364856" y="513347"/>
                      </a:cubicBezTo>
                      <a:cubicBezTo>
                        <a:pt x="4318480" y="538809"/>
                        <a:pt x="4281980" y="584154"/>
                        <a:pt x="4231172" y="598905"/>
                      </a:cubicBezTo>
                      <a:cubicBezTo>
                        <a:pt x="4053299" y="650545"/>
                        <a:pt x="4122363" y="638894"/>
                        <a:pt x="4027972" y="652378"/>
                      </a:cubicBezTo>
                      <a:cubicBezTo>
                        <a:pt x="3921024" y="643466"/>
                        <a:pt x="3812413" y="646439"/>
                        <a:pt x="3707129" y="625642"/>
                      </a:cubicBezTo>
                      <a:cubicBezTo>
                        <a:pt x="3665674" y="617454"/>
                        <a:pt x="3631423" y="587961"/>
                        <a:pt x="3594835" y="566821"/>
                      </a:cubicBezTo>
                      <a:cubicBezTo>
                        <a:pt x="3551155" y="541583"/>
                        <a:pt x="3509655" y="512732"/>
                        <a:pt x="3466498" y="486610"/>
                      </a:cubicBezTo>
                      <a:cubicBezTo>
                        <a:pt x="3441910" y="471728"/>
                        <a:pt x="3414497" y="461249"/>
                        <a:pt x="3391635" y="443831"/>
                      </a:cubicBezTo>
                      <a:cubicBezTo>
                        <a:pt x="3354203" y="415312"/>
                        <a:pt x="3323032" y="375750"/>
                        <a:pt x="3279340" y="358273"/>
                      </a:cubicBezTo>
                      <a:cubicBezTo>
                        <a:pt x="3270428" y="354708"/>
                        <a:pt x="3261329" y="351577"/>
                        <a:pt x="3252603" y="347578"/>
                      </a:cubicBezTo>
                      <a:cubicBezTo>
                        <a:pt x="3218537" y="331964"/>
                        <a:pt x="3185491" y="314110"/>
                        <a:pt x="3151003" y="299452"/>
                      </a:cubicBezTo>
                      <a:cubicBezTo>
                        <a:pt x="3114138" y="283785"/>
                        <a:pt x="3078699" y="258958"/>
                        <a:pt x="3038708" y="256673"/>
                      </a:cubicBezTo>
                      <a:lnTo>
                        <a:pt x="2851551" y="245978"/>
                      </a:lnTo>
                      <a:cubicBezTo>
                        <a:pt x="2801642" y="249543"/>
                        <a:pt x="2751642" y="252002"/>
                        <a:pt x="2701824" y="256673"/>
                      </a:cubicBezTo>
                      <a:cubicBezTo>
                        <a:pt x="2694507" y="257359"/>
                        <a:pt x="2687394" y="259658"/>
                        <a:pt x="2680435" y="262021"/>
                      </a:cubicBezTo>
                      <a:lnTo>
                        <a:pt x="2418414" y="352926"/>
                      </a:lnTo>
                      <a:cubicBezTo>
                        <a:pt x="2397463" y="359795"/>
                        <a:pt x="2354245" y="368968"/>
                        <a:pt x="2354245" y="368968"/>
                      </a:cubicBezTo>
                      <a:cubicBezTo>
                        <a:pt x="2327508" y="365403"/>
                        <a:pt x="2299949" y="365759"/>
                        <a:pt x="2274035" y="358273"/>
                      </a:cubicBezTo>
                      <a:cubicBezTo>
                        <a:pt x="1994888" y="277630"/>
                        <a:pt x="2190458" y="312258"/>
                        <a:pt x="2081529" y="294105"/>
                      </a:cubicBezTo>
                      <a:cubicBezTo>
                        <a:pt x="2051227" y="279845"/>
                        <a:pt x="2020578" y="266303"/>
                        <a:pt x="1990624" y="251326"/>
                      </a:cubicBezTo>
                      <a:cubicBezTo>
                        <a:pt x="1984876" y="248452"/>
                        <a:pt x="1980144" y="243851"/>
                        <a:pt x="1974582" y="240631"/>
                      </a:cubicBezTo>
                      <a:cubicBezTo>
                        <a:pt x="1946264" y="224236"/>
                        <a:pt x="1917082" y="209340"/>
                        <a:pt x="1889024" y="192505"/>
                      </a:cubicBezTo>
                      <a:cubicBezTo>
                        <a:pt x="1881382" y="187920"/>
                        <a:pt x="1875132" y="181282"/>
                        <a:pt x="1867635" y="176463"/>
                      </a:cubicBezTo>
                      <a:cubicBezTo>
                        <a:pt x="1850149" y="165222"/>
                        <a:pt x="1831457" y="155909"/>
                        <a:pt x="1814161" y="144378"/>
                      </a:cubicBezTo>
                      <a:cubicBezTo>
                        <a:pt x="1755173" y="105053"/>
                        <a:pt x="1818772" y="143642"/>
                        <a:pt x="1766035" y="90905"/>
                      </a:cubicBezTo>
                      <a:cubicBezTo>
                        <a:pt x="1748122" y="72991"/>
                        <a:pt x="1729490" y="54844"/>
                        <a:pt x="1707214" y="42778"/>
                      </a:cubicBezTo>
                      <a:cubicBezTo>
                        <a:pt x="1685896" y="31231"/>
                        <a:pt x="1661218" y="27269"/>
                        <a:pt x="1637698" y="21389"/>
                      </a:cubicBezTo>
                      <a:cubicBezTo>
                        <a:pt x="1577284" y="6285"/>
                        <a:pt x="1609332" y="13576"/>
                        <a:pt x="1541445" y="0"/>
                      </a:cubicBezTo>
                      <a:cubicBezTo>
                        <a:pt x="1530750" y="1782"/>
                        <a:pt x="1519724" y="2159"/>
                        <a:pt x="1509361" y="5347"/>
                      </a:cubicBezTo>
                      <a:cubicBezTo>
                        <a:pt x="1480615" y="14192"/>
                        <a:pt x="1476315" y="18465"/>
                        <a:pt x="1455887" y="32084"/>
                      </a:cubicBezTo>
                      <a:cubicBezTo>
                        <a:pt x="1445076" y="53708"/>
                        <a:pt x="1447733" y="54031"/>
                        <a:pt x="1429151" y="69515"/>
                      </a:cubicBezTo>
                      <a:cubicBezTo>
                        <a:pt x="1404803" y="89805"/>
                        <a:pt x="1410945" y="72039"/>
                        <a:pt x="1381024" y="106947"/>
                      </a:cubicBezTo>
                      <a:cubicBezTo>
                        <a:pt x="1378704" y="109654"/>
                        <a:pt x="1381915" y="81992"/>
                        <a:pt x="1381024" y="85557"/>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7" name="Oval 126"/>
                <p:cNvSpPr/>
                <p:nvPr/>
              </p:nvSpPr>
              <p:spPr>
                <a:xfrm>
                  <a:off x="4387692" y="3097281"/>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8" name="Oval 127"/>
                <p:cNvSpPr/>
                <p:nvPr/>
              </p:nvSpPr>
              <p:spPr>
                <a:xfrm>
                  <a:off x="4150887" y="3208852"/>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29" name="Straight Arrow Connector 128"/>
                <p:cNvCxnSpPr/>
                <p:nvPr/>
              </p:nvCxnSpPr>
              <p:spPr>
                <a:xfrm>
                  <a:off x="1118730" y="2691522"/>
                  <a:ext cx="528259" cy="410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355379" y="2086743"/>
                  <a:ext cx="1950593" cy="677108"/>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Input space: </a:t>
                  </a:r>
                </a:p>
                <a:p>
                  <a:r>
                    <a:rPr lang="en-US" sz="900" dirty="0">
                      <a:latin typeface="Arial" panose="020B0604020202020204" pitchFamily="34" charset="0"/>
                      <a:cs typeface="Arial" panose="020B0604020202020204" pitchFamily="34" charset="0"/>
                    </a:rPr>
                    <a:t>Age, BMI, cholesterol level</a:t>
                  </a:r>
                  <a:endParaRPr lang="en-SG" sz="900" baseline="-25000" dirty="0">
                    <a:latin typeface="Arial" panose="020B0604020202020204" pitchFamily="34" charset="0"/>
                    <a:cs typeface="Arial" panose="020B0604020202020204" pitchFamily="34" charset="0"/>
                  </a:endParaRPr>
                </a:p>
              </p:txBody>
            </p:sp>
            <p:sp>
              <p:nvSpPr>
                <p:cNvPr id="131" name="Oval 130"/>
                <p:cNvSpPr/>
                <p:nvPr/>
              </p:nvSpPr>
              <p:spPr>
                <a:xfrm>
                  <a:off x="1898926" y="3008056"/>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2" name="TextBox 131"/>
                <p:cNvSpPr txBox="1"/>
                <p:nvPr/>
              </p:nvSpPr>
              <p:spPr>
                <a:xfrm>
                  <a:off x="3011878" y="2257194"/>
                  <a:ext cx="1950593" cy="307776"/>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Decision Boundary</a:t>
                  </a:r>
                  <a:endParaRPr lang="en-SG" sz="900" baseline="-25000" dirty="0">
                    <a:latin typeface="Arial" panose="020B0604020202020204" pitchFamily="34" charset="0"/>
                    <a:cs typeface="Arial" panose="020B0604020202020204" pitchFamily="34" charset="0"/>
                  </a:endParaRPr>
                </a:p>
              </p:txBody>
            </p:sp>
            <p:cxnSp>
              <p:nvCxnSpPr>
                <p:cNvPr id="133" name="Straight Arrow Connector 132"/>
                <p:cNvCxnSpPr/>
                <p:nvPr/>
              </p:nvCxnSpPr>
              <p:spPr>
                <a:xfrm flipH="1">
                  <a:off x="3118043" y="2527087"/>
                  <a:ext cx="393161" cy="3137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3691747" y="3022418"/>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5" name="Oval 134"/>
                <p:cNvSpPr/>
                <p:nvPr/>
              </p:nvSpPr>
              <p:spPr>
                <a:xfrm>
                  <a:off x="3092226" y="3055251"/>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6" name="Oval 135"/>
                <p:cNvSpPr/>
                <p:nvPr/>
              </p:nvSpPr>
              <p:spPr>
                <a:xfrm>
                  <a:off x="2664596" y="3078645"/>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7" name="Oval 136"/>
                <p:cNvSpPr/>
                <p:nvPr/>
              </p:nvSpPr>
              <p:spPr>
                <a:xfrm>
                  <a:off x="3319783" y="2889099"/>
                  <a:ext cx="149726" cy="14972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8" name="Oval 137"/>
                <p:cNvSpPr/>
                <p:nvPr/>
              </p:nvSpPr>
              <p:spPr>
                <a:xfrm>
                  <a:off x="2226460" y="3208852"/>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9" name="Oval 138"/>
                <p:cNvSpPr/>
                <p:nvPr/>
              </p:nvSpPr>
              <p:spPr>
                <a:xfrm>
                  <a:off x="3480470" y="3255904"/>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0" name="Oval 139"/>
                <p:cNvSpPr/>
                <p:nvPr/>
              </p:nvSpPr>
              <p:spPr>
                <a:xfrm>
                  <a:off x="4196729" y="3576018"/>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1" name="Oval 140"/>
                <p:cNvSpPr/>
                <p:nvPr/>
              </p:nvSpPr>
              <p:spPr>
                <a:xfrm>
                  <a:off x="4015728" y="3019072"/>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2" name="Oval 141"/>
                <p:cNvSpPr/>
                <p:nvPr/>
              </p:nvSpPr>
              <p:spPr>
                <a:xfrm>
                  <a:off x="2569702" y="2769501"/>
                  <a:ext cx="149726" cy="1497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grpSp>
        <p:sp>
          <p:nvSpPr>
            <p:cNvPr id="3" name="Freeform 2"/>
            <p:cNvSpPr/>
            <p:nvPr/>
          </p:nvSpPr>
          <p:spPr>
            <a:xfrm>
              <a:off x="8206154" y="5503983"/>
              <a:ext cx="2010508" cy="1101969"/>
            </a:xfrm>
            <a:custGeom>
              <a:avLst/>
              <a:gdLst>
                <a:gd name="connsiteX0" fmla="*/ 463061 w 2010508"/>
                <a:gd name="connsiteY0" fmla="*/ 0 h 1101969"/>
                <a:gd name="connsiteX1" fmla="*/ 451338 w 2010508"/>
                <a:gd name="connsiteY1" fmla="*/ 35169 h 1101969"/>
                <a:gd name="connsiteX2" fmla="*/ 310661 w 2010508"/>
                <a:gd name="connsiteY2" fmla="*/ 164123 h 1101969"/>
                <a:gd name="connsiteX3" fmla="*/ 240323 w 2010508"/>
                <a:gd name="connsiteY3" fmla="*/ 216877 h 1101969"/>
                <a:gd name="connsiteX4" fmla="*/ 199292 w 2010508"/>
                <a:gd name="connsiteY4" fmla="*/ 252046 h 1101969"/>
                <a:gd name="connsiteX5" fmla="*/ 152400 w 2010508"/>
                <a:gd name="connsiteY5" fmla="*/ 281354 h 1101969"/>
                <a:gd name="connsiteX6" fmla="*/ 117231 w 2010508"/>
                <a:gd name="connsiteY6" fmla="*/ 310662 h 1101969"/>
                <a:gd name="connsiteX7" fmla="*/ 64477 w 2010508"/>
                <a:gd name="connsiteY7" fmla="*/ 345831 h 1101969"/>
                <a:gd name="connsiteX8" fmla="*/ 5861 w 2010508"/>
                <a:gd name="connsiteY8" fmla="*/ 439616 h 1101969"/>
                <a:gd name="connsiteX9" fmla="*/ 0 w 2010508"/>
                <a:gd name="connsiteY9" fmla="*/ 492369 h 1101969"/>
                <a:gd name="connsiteX10" fmla="*/ 5861 w 2010508"/>
                <a:gd name="connsiteY10" fmla="*/ 521677 h 1101969"/>
                <a:gd name="connsiteX11" fmla="*/ 29308 w 2010508"/>
                <a:gd name="connsiteY11" fmla="*/ 574431 h 1101969"/>
                <a:gd name="connsiteX12" fmla="*/ 46892 w 2010508"/>
                <a:gd name="connsiteY12" fmla="*/ 586154 h 1101969"/>
                <a:gd name="connsiteX13" fmla="*/ 93784 w 2010508"/>
                <a:gd name="connsiteY13" fmla="*/ 633046 h 1101969"/>
                <a:gd name="connsiteX14" fmla="*/ 117231 w 2010508"/>
                <a:gd name="connsiteY14" fmla="*/ 656493 h 1101969"/>
                <a:gd name="connsiteX15" fmla="*/ 140677 w 2010508"/>
                <a:gd name="connsiteY15" fmla="*/ 662354 h 1101969"/>
                <a:gd name="connsiteX16" fmla="*/ 175846 w 2010508"/>
                <a:gd name="connsiteY16" fmla="*/ 674077 h 1101969"/>
                <a:gd name="connsiteX17" fmla="*/ 293077 w 2010508"/>
                <a:gd name="connsiteY17" fmla="*/ 697523 h 1101969"/>
                <a:gd name="connsiteX18" fmla="*/ 322384 w 2010508"/>
                <a:gd name="connsiteY18" fmla="*/ 703385 h 1101969"/>
                <a:gd name="connsiteX19" fmla="*/ 404446 w 2010508"/>
                <a:gd name="connsiteY19" fmla="*/ 697523 h 1101969"/>
                <a:gd name="connsiteX20" fmla="*/ 509954 w 2010508"/>
                <a:gd name="connsiteY20" fmla="*/ 674077 h 1101969"/>
                <a:gd name="connsiteX21" fmla="*/ 556846 w 2010508"/>
                <a:gd name="connsiteY21" fmla="*/ 633046 h 1101969"/>
                <a:gd name="connsiteX22" fmla="*/ 662354 w 2010508"/>
                <a:gd name="connsiteY22" fmla="*/ 615462 h 1101969"/>
                <a:gd name="connsiteX23" fmla="*/ 744415 w 2010508"/>
                <a:gd name="connsiteY23" fmla="*/ 592016 h 1101969"/>
                <a:gd name="connsiteX24" fmla="*/ 803031 w 2010508"/>
                <a:gd name="connsiteY24" fmla="*/ 574431 h 1101969"/>
                <a:gd name="connsiteX25" fmla="*/ 855784 w 2010508"/>
                <a:gd name="connsiteY25" fmla="*/ 556846 h 1101969"/>
                <a:gd name="connsiteX26" fmla="*/ 873369 w 2010508"/>
                <a:gd name="connsiteY26" fmla="*/ 550985 h 1101969"/>
                <a:gd name="connsiteX27" fmla="*/ 926123 w 2010508"/>
                <a:gd name="connsiteY27" fmla="*/ 521677 h 1101969"/>
                <a:gd name="connsiteX28" fmla="*/ 943708 w 2010508"/>
                <a:gd name="connsiteY28" fmla="*/ 504093 h 1101969"/>
                <a:gd name="connsiteX29" fmla="*/ 978877 w 2010508"/>
                <a:gd name="connsiteY29" fmla="*/ 486508 h 1101969"/>
                <a:gd name="connsiteX30" fmla="*/ 1060938 w 2010508"/>
                <a:gd name="connsiteY30" fmla="*/ 492369 h 1101969"/>
                <a:gd name="connsiteX31" fmla="*/ 1078523 w 2010508"/>
                <a:gd name="connsiteY31" fmla="*/ 498231 h 1101969"/>
                <a:gd name="connsiteX32" fmla="*/ 1148861 w 2010508"/>
                <a:gd name="connsiteY32" fmla="*/ 556846 h 1101969"/>
                <a:gd name="connsiteX33" fmla="*/ 1172308 w 2010508"/>
                <a:gd name="connsiteY33" fmla="*/ 574431 h 1101969"/>
                <a:gd name="connsiteX34" fmla="*/ 1184031 w 2010508"/>
                <a:gd name="connsiteY34" fmla="*/ 592016 h 1101969"/>
                <a:gd name="connsiteX35" fmla="*/ 1225061 w 2010508"/>
                <a:gd name="connsiteY35" fmla="*/ 633046 h 1101969"/>
                <a:gd name="connsiteX36" fmla="*/ 1236784 w 2010508"/>
                <a:gd name="connsiteY36" fmla="*/ 650631 h 1101969"/>
                <a:gd name="connsiteX37" fmla="*/ 1254369 w 2010508"/>
                <a:gd name="connsiteY37" fmla="*/ 656493 h 1101969"/>
                <a:gd name="connsiteX38" fmla="*/ 1301261 w 2010508"/>
                <a:gd name="connsiteY38" fmla="*/ 679939 h 1101969"/>
                <a:gd name="connsiteX39" fmla="*/ 1342292 w 2010508"/>
                <a:gd name="connsiteY39" fmla="*/ 650631 h 1101969"/>
                <a:gd name="connsiteX40" fmla="*/ 1359877 w 2010508"/>
                <a:gd name="connsiteY40" fmla="*/ 586154 h 1101969"/>
                <a:gd name="connsiteX41" fmla="*/ 1365738 w 2010508"/>
                <a:gd name="connsiteY41" fmla="*/ 486508 h 1101969"/>
                <a:gd name="connsiteX42" fmla="*/ 1383323 w 2010508"/>
                <a:gd name="connsiteY42" fmla="*/ 463062 h 1101969"/>
                <a:gd name="connsiteX43" fmla="*/ 1395046 w 2010508"/>
                <a:gd name="connsiteY43" fmla="*/ 439616 h 1101969"/>
                <a:gd name="connsiteX44" fmla="*/ 1400908 w 2010508"/>
                <a:gd name="connsiteY44" fmla="*/ 416169 h 1101969"/>
                <a:gd name="connsiteX45" fmla="*/ 1418492 w 2010508"/>
                <a:gd name="connsiteY45" fmla="*/ 404446 h 1101969"/>
                <a:gd name="connsiteX46" fmla="*/ 1430215 w 2010508"/>
                <a:gd name="connsiteY46" fmla="*/ 386862 h 1101969"/>
                <a:gd name="connsiteX47" fmla="*/ 1436077 w 2010508"/>
                <a:gd name="connsiteY47" fmla="*/ 369277 h 1101969"/>
                <a:gd name="connsiteX48" fmla="*/ 1477108 w 2010508"/>
                <a:gd name="connsiteY48" fmla="*/ 328246 h 1101969"/>
                <a:gd name="connsiteX49" fmla="*/ 1611923 w 2010508"/>
                <a:gd name="connsiteY49" fmla="*/ 334108 h 1101969"/>
                <a:gd name="connsiteX50" fmla="*/ 1670538 w 2010508"/>
                <a:gd name="connsiteY50" fmla="*/ 339969 h 1101969"/>
                <a:gd name="connsiteX51" fmla="*/ 1682261 w 2010508"/>
                <a:gd name="connsiteY51" fmla="*/ 351693 h 1101969"/>
                <a:gd name="connsiteX52" fmla="*/ 1699846 w 2010508"/>
                <a:gd name="connsiteY52" fmla="*/ 357554 h 1101969"/>
                <a:gd name="connsiteX53" fmla="*/ 1705708 w 2010508"/>
                <a:gd name="connsiteY53" fmla="*/ 375139 h 1101969"/>
                <a:gd name="connsiteX54" fmla="*/ 1740877 w 2010508"/>
                <a:gd name="connsiteY54" fmla="*/ 416169 h 1101969"/>
                <a:gd name="connsiteX55" fmla="*/ 1746738 w 2010508"/>
                <a:gd name="connsiteY55" fmla="*/ 457200 h 1101969"/>
                <a:gd name="connsiteX56" fmla="*/ 1729154 w 2010508"/>
                <a:gd name="connsiteY56" fmla="*/ 468923 h 1101969"/>
                <a:gd name="connsiteX57" fmla="*/ 1676400 w 2010508"/>
                <a:gd name="connsiteY57" fmla="*/ 504093 h 1101969"/>
                <a:gd name="connsiteX58" fmla="*/ 1647092 w 2010508"/>
                <a:gd name="connsiteY58" fmla="*/ 521677 h 1101969"/>
                <a:gd name="connsiteX59" fmla="*/ 1588477 w 2010508"/>
                <a:gd name="connsiteY59" fmla="*/ 556846 h 1101969"/>
                <a:gd name="connsiteX60" fmla="*/ 1547446 w 2010508"/>
                <a:gd name="connsiteY60" fmla="*/ 592016 h 1101969"/>
                <a:gd name="connsiteX61" fmla="*/ 1524000 w 2010508"/>
                <a:gd name="connsiteY61" fmla="*/ 627185 h 1101969"/>
                <a:gd name="connsiteX62" fmla="*/ 1512277 w 2010508"/>
                <a:gd name="connsiteY62" fmla="*/ 668216 h 1101969"/>
                <a:gd name="connsiteX63" fmla="*/ 1529861 w 2010508"/>
                <a:gd name="connsiteY63" fmla="*/ 703385 h 1101969"/>
                <a:gd name="connsiteX64" fmla="*/ 1553308 w 2010508"/>
                <a:gd name="connsiteY64" fmla="*/ 732693 h 1101969"/>
                <a:gd name="connsiteX65" fmla="*/ 1746738 w 2010508"/>
                <a:gd name="connsiteY65" fmla="*/ 756139 h 1101969"/>
                <a:gd name="connsiteX66" fmla="*/ 1764323 w 2010508"/>
                <a:gd name="connsiteY66" fmla="*/ 767862 h 1101969"/>
                <a:gd name="connsiteX67" fmla="*/ 1799492 w 2010508"/>
                <a:gd name="connsiteY67" fmla="*/ 785446 h 1101969"/>
                <a:gd name="connsiteX68" fmla="*/ 1822938 w 2010508"/>
                <a:gd name="connsiteY68" fmla="*/ 803031 h 1101969"/>
                <a:gd name="connsiteX69" fmla="*/ 1846384 w 2010508"/>
                <a:gd name="connsiteY69" fmla="*/ 814754 h 1101969"/>
                <a:gd name="connsiteX70" fmla="*/ 1899138 w 2010508"/>
                <a:gd name="connsiteY70" fmla="*/ 879231 h 1101969"/>
                <a:gd name="connsiteX71" fmla="*/ 1922584 w 2010508"/>
                <a:gd name="connsiteY71" fmla="*/ 914400 h 1101969"/>
                <a:gd name="connsiteX72" fmla="*/ 1969477 w 2010508"/>
                <a:gd name="connsiteY72" fmla="*/ 978877 h 1101969"/>
                <a:gd name="connsiteX73" fmla="*/ 1992923 w 2010508"/>
                <a:gd name="connsiteY73" fmla="*/ 1037493 h 1101969"/>
                <a:gd name="connsiteX74" fmla="*/ 1998784 w 2010508"/>
                <a:gd name="connsiteY74" fmla="*/ 1066800 h 1101969"/>
                <a:gd name="connsiteX75" fmla="*/ 2010508 w 2010508"/>
                <a:gd name="connsiteY75" fmla="*/ 1101969 h 110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010508" h="1101969">
                  <a:moveTo>
                    <a:pt x="463061" y="0"/>
                  </a:moveTo>
                  <a:cubicBezTo>
                    <a:pt x="459153" y="11723"/>
                    <a:pt x="456864" y="24116"/>
                    <a:pt x="451338" y="35169"/>
                  </a:cubicBezTo>
                  <a:cubicBezTo>
                    <a:pt x="418513" y="100821"/>
                    <a:pt x="373617" y="101163"/>
                    <a:pt x="310661" y="164123"/>
                  </a:cubicBezTo>
                  <a:cubicBezTo>
                    <a:pt x="267737" y="207049"/>
                    <a:pt x="326479" y="150604"/>
                    <a:pt x="240323" y="216877"/>
                  </a:cubicBezTo>
                  <a:cubicBezTo>
                    <a:pt x="147941" y="287939"/>
                    <a:pt x="266837" y="207017"/>
                    <a:pt x="199292" y="252046"/>
                  </a:cubicBezTo>
                  <a:cubicBezTo>
                    <a:pt x="174207" y="289674"/>
                    <a:pt x="205666" y="250282"/>
                    <a:pt x="152400" y="281354"/>
                  </a:cubicBezTo>
                  <a:cubicBezTo>
                    <a:pt x="139219" y="289043"/>
                    <a:pt x="129147" y="301129"/>
                    <a:pt x="117231" y="310662"/>
                  </a:cubicBezTo>
                  <a:cubicBezTo>
                    <a:pt x="92818" y="330192"/>
                    <a:pt x="92659" y="328921"/>
                    <a:pt x="64477" y="345831"/>
                  </a:cubicBezTo>
                  <a:cubicBezTo>
                    <a:pt x="14310" y="410331"/>
                    <a:pt x="32222" y="378109"/>
                    <a:pt x="5861" y="439616"/>
                  </a:cubicBezTo>
                  <a:cubicBezTo>
                    <a:pt x="3907" y="457200"/>
                    <a:pt x="0" y="474676"/>
                    <a:pt x="0" y="492369"/>
                  </a:cubicBezTo>
                  <a:cubicBezTo>
                    <a:pt x="0" y="502332"/>
                    <a:pt x="3700" y="511951"/>
                    <a:pt x="5861" y="521677"/>
                  </a:cubicBezTo>
                  <a:cubicBezTo>
                    <a:pt x="10887" y="544294"/>
                    <a:pt x="12669" y="555018"/>
                    <a:pt x="29308" y="574431"/>
                  </a:cubicBezTo>
                  <a:cubicBezTo>
                    <a:pt x="33892" y="579780"/>
                    <a:pt x="41031" y="582246"/>
                    <a:pt x="46892" y="586154"/>
                  </a:cubicBezTo>
                  <a:cubicBezTo>
                    <a:pt x="67840" y="628051"/>
                    <a:pt x="46629" y="595322"/>
                    <a:pt x="93784" y="633046"/>
                  </a:cubicBezTo>
                  <a:cubicBezTo>
                    <a:pt x="102415" y="639951"/>
                    <a:pt x="107858" y="650635"/>
                    <a:pt x="117231" y="656493"/>
                  </a:cubicBezTo>
                  <a:cubicBezTo>
                    <a:pt x="124062" y="660763"/>
                    <a:pt x="132961" y="660039"/>
                    <a:pt x="140677" y="662354"/>
                  </a:cubicBezTo>
                  <a:cubicBezTo>
                    <a:pt x="152513" y="665905"/>
                    <a:pt x="164313" y="669641"/>
                    <a:pt x="175846" y="674077"/>
                  </a:cubicBezTo>
                  <a:cubicBezTo>
                    <a:pt x="249499" y="702405"/>
                    <a:pt x="186278" y="689308"/>
                    <a:pt x="293077" y="697523"/>
                  </a:cubicBezTo>
                  <a:cubicBezTo>
                    <a:pt x="302846" y="699477"/>
                    <a:pt x="312421" y="703385"/>
                    <a:pt x="322384" y="703385"/>
                  </a:cubicBezTo>
                  <a:cubicBezTo>
                    <a:pt x="349808" y="703385"/>
                    <a:pt x="377279" y="701270"/>
                    <a:pt x="404446" y="697523"/>
                  </a:cubicBezTo>
                  <a:cubicBezTo>
                    <a:pt x="468581" y="688677"/>
                    <a:pt x="470185" y="687334"/>
                    <a:pt x="509954" y="674077"/>
                  </a:cubicBezTo>
                  <a:cubicBezTo>
                    <a:pt x="532010" y="647609"/>
                    <a:pt x="529322" y="638289"/>
                    <a:pt x="556846" y="633046"/>
                  </a:cubicBezTo>
                  <a:cubicBezTo>
                    <a:pt x="591871" y="626375"/>
                    <a:pt x="662354" y="615462"/>
                    <a:pt x="662354" y="615462"/>
                  </a:cubicBezTo>
                  <a:cubicBezTo>
                    <a:pt x="727197" y="583040"/>
                    <a:pt x="623472" y="632333"/>
                    <a:pt x="744415" y="592016"/>
                  </a:cubicBezTo>
                  <a:cubicBezTo>
                    <a:pt x="801719" y="572914"/>
                    <a:pt x="695686" y="607977"/>
                    <a:pt x="803031" y="574431"/>
                  </a:cubicBezTo>
                  <a:cubicBezTo>
                    <a:pt x="820723" y="568902"/>
                    <a:pt x="838200" y="562707"/>
                    <a:pt x="855784" y="556846"/>
                  </a:cubicBezTo>
                  <a:cubicBezTo>
                    <a:pt x="861646" y="554892"/>
                    <a:pt x="867968" y="553986"/>
                    <a:pt x="873369" y="550985"/>
                  </a:cubicBezTo>
                  <a:cubicBezTo>
                    <a:pt x="890954" y="541216"/>
                    <a:pt x="909385" y="532835"/>
                    <a:pt x="926123" y="521677"/>
                  </a:cubicBezTo>
                  <a:cubicBezTo>
                    <a:pt x="933020" y="517079"/>
                    <a:pt x="937340" y="509400"/>
                    <a:pt x="943708" y="504093"/>
                  </a:cubicBezTo>
                  <a:cubicBezTo>
                    <a:pt x="958861" y="491465"/>
                    <a:pt x="961249" y="492383"/>
                    <a:pt x="978877" y="486508"/>
                  </a:cubicBezTo>
                  <a:cubicBezTo>
                    <a:pt x="1006231" y="488462"/>
                    <a:pt x="1033702" y="489165"/>
                    <a:pt x="1060938" y="492369"/>
                  </a:cubicBezTo>
                  <a:cubicBezTo>
                    <a:pt x="1067074" y="493091"/>
                    <a:pt x="1073122" y="495230"/>
                    <a:pt x="1078523" y="498231"/>
                  </a:cubicBezTo>
                  <a:cubicBezTo>
                    <a:pt x="1148825" y="537288"/>
                    <a:pt x="1078620" y="504166"/>
                    <a:pt x="1148861" y="556846"/>
                  </a:cubicBezTo>
                  <a:lnTo>
                    <a:pt x="1172308" y="574431"/>
                  </a:lnTo>
                  <a:cubicBezTo>
                    <a:pt x="1176216" y="580293"/>
                    <a:pt x="1179318" y="586780"/>
                    <a:pt x="1184031" y="592016"/>
                  </a:cubicBezTo>
                  <a:cubicBezTo>
                    <a:pt x="1196970" y="606393"/>
                    <a:pt x="1214332" y="616953"/>
                    <a:pt x="1225061" y="633046"/>
                  </a:cubicBezTo>
                  <a:cubicBezTo>
                    <a:pt x="1228969" y="638908"/>
                    <a:pt x="1231283" y="646230"/>
                    <a:pt x="1236784" y="650631"/>
                  </a:cubicBezTo>
                  <a:cubicBezTo>
                    <a:pt x="1241609" y="654491"/>
                    <a:pt x="1248744" y="653936"/>
                    <a:pt x="1254369" y="656493"/>
                  </a:cubicBezTo>
                  <a:cubicBezTo>
                    <a:pt x="1270278" y="663725"/>
                    <a:pt x="1285630" y="672124"/>
                    <a:pt x="1301261" y="679939"/>
                  </a:cubicBezTo>
                  <a:cubicBezTo>
                    <a:pt x="1308101" y="675379"/>
                    <a:pt x="1339383" y="654995"/>
                    <a:pt x="1342292" y="650631"/>
                  </a:cubicBezTo>
                  <a:cubicBezTo>
                    <a:pt x="1350791" y="637883"/>
                    <a:pt x="1356731" y="601882"/>
                    <a:pt x="1359877" y="586154"/>
                  </a:cubicBezTo>
                  <a:cubicBezTo>
                    <a:pt x="1361831" y="552939"/>
                    <a:pt x="1359512" y="519193"/>
                    <a:pt x="1365738" y="486508"/>
                  </a:cubicBezTo>
                  <a:cubicBezTo>
                    <a:pt x="1367566" y="476911"/>
                    <a:pt x="1378145" y="471346"/>
                    <a:pt x="1383323" y="463062"/>
                  </a:cubicBezTo>
                  <a:cubicBezTo>
                    <a:pt x="1387954" y="455652"/>
                    <a:pt x="1391978" y="447797"/>
                    <a:pt x="1395046" y="439616"/>
                  </a:cubicBezTo>
                  <a:cubicBezTo>
                    <a:pt x="1397875" y="432073"/>
                    <a:pt x="1396439" y="422872"/>
                    <a:pt x="1400908" y="416169"/>
                  </a:cubicBezTo>
                  <a:cubicBezTo>
                    <a:pt x="1404816" y="410308"/>
                    <a:pt x="1412631" y="408354"/>
                    <a:pt x="1418492" y="404446"/>
                  </a:cubicBezTo>
                  <a:cubicBezTo>
                    <a:pt x="1422400" y="398585"/>
                    <a:pt x="1427065" y="393163"/>
                    <a:pt x="1430215" y="386862"/>
                  </a:cubicBezTo>
                  <a:cubicBezTo>
                    <a:pt x="1432978" y="381336"/>
                    <a:pt x="1432802" y="374517"/>
                    <a:pt x="1436077" y="369277"/>
                  </a:cubicBezTo>
                  <a:cubicBezTo>
                    <a:pt x="1453482" y="341429"/>
                    <a:pt x="1454993" y="342989"/>
                    <a:pt x="1477108" y="328246"/>
                  </a:cubicBezTo>
                  <a:lnTo>
                    <a:pt x="1611923" y="334108"/>
                  </a:lnTo>
                  <a:cubicBezTo>
                    <a:pt x="1631523" y="335296"/>
                    <a:pt x="1651489" y="335206"/>
                    <a:pt x="1670538" y="339969"/>
                  </a:cubicBezTo>
                  <a:cubicBezTo>
                    <a:pt x="1675899" y="341309"/>
                    <a:pt x="1677522" y="348850"/>
                    <a:pt x="1682261" y="351693"/>
                  </a:cubicBezTo>
                  <a:cubicBezTo>
                    <a:pt x="1687559" y="354872"/>
                    <a:pt x="1693984" y="355600"/>
                    <a:pt x="1699846" y="357554"/>
                  </a:cubicBezTo>
                  <a:cubicBezTo>
                    <a:pt x="1701800" y="363416"/>
                    <a:pt x="1702642" y="369774"/>
                    <a:pt x="1705708" y="375139"/>
                  </a:cubicBezTo>
                  <a:cubicBezTo>
                    <a:pt x="1715735" y="392687"/>
                    <a:pt x="1727016" y="402309"/>
                    <a:pt x="1740877" y="416169"/>
                  </a:cubicBezTo>
                  <a:cubicBezTo>
                    <a:pt x="1742831" y="429846"/>
                    <a:pt x="1749735" y="443713"/>
                    <a:pt x="1746738" y="457200"/>
                  </a:cubicBezTo>
                  <a:cubicBezTo>
                    <a:pt x="1745210" y="464077"/>
                    <a:pt x="1734790" y="464696"/>
                    <a:pt x="1729154" y="468923"/>
                  </a:cubicBezTo>
                  <a:cubicBezTo>
                    <a:pt x="1669575" y="513607"/>
                    <a:pt x="1727413" y="475752"/>
                    <a:pt x="1676400" y="504093"/>
                  </a:cubicBezTo>
                  <a:cubicBezTo>
                    <a:pt x="1666441" y="509626"/>
                    <a:pt x="1657051" y="516144"/>
                    <a:pt x="1647092" y="521677"/>
                  </a:cubicBezTo>
                  <a:cubicBezTo>
                    <a:pt x="1612030" y="541155"/>
                    <a:pt x="1629327" y="526208"/>
                    <a:pt x="1588477" y="556846"/>
                  </a:cubicBezTo>
                  <a:cubicBezTo>
                    <a:pt x="1573794" y="567858"/>
                    <a:pt x="1558876" y="577321"/>
                    <a:pt x="1547446" y="592016"/>
                  </a:cubicBezTo>
                  <a:cubicBezTo>
                    <a:pt x="1538796" y="603137"/>
                    <a:pt x="1531815" y="615462"/>
                    <a:pt x="1524000" y="627185"/>
                  </a:cubicBezTo>
                  <a:cubicBezTo>
                    <a:pt x="1520092" y="640862"/>
                    <a:pt x="1511186" y="654034"/>
                    <a:pt x="1512277" y="668216"/>
                  </a:cubicBezTo>
                  <a:cubicBezTo>
                    <a:pt x="1513282" y="681284"/>
                    <a:pt x="1522824" y="692327"/>
                    <a:pt x="1529861" y="703385"/>
                  </a:cubicBezTo>
                  <a:cubicBezTo>
                    <a:pt x="1536578" y="713940"/>
                    <a:pt x="1542653" y="726136"/>
                    <a:pt x="1553308" y="732693"/>
                  </a:cubicBezTo>
                  <a:cubicBezTo>
                    <a:pt x="1602761" y="763125"/>
                    <a:pt x="1708637" y="754551"/>
                    <a:pt x="1746738" y="756139"/>
                  </a:cubicBezTo>
                  <a:cubicBezTo>
                    <a:pt x="1752600" y="760047"/>
                    <a:pt x="1758165" y="764441"/>
                    <a:pt x="1764323" y="767862"/>
                  </a:cubicBezTo>
                  <a:cubicBezTo>
                    <a:pt x="1775780" y="774227"/>
                    <a:pt x="1788253" y="778703"/>
                    <a:pt x="1799492" y="785446"/>
                  </a:cubicBezTo>
                  <a:cubicBezTo>
                    <a:pt x="1807869" y="790472"/>
                    <a:pt x="1814654" y="797853"/>
                    <a:pt x="1822938" y="803031"/>
                  </a:cubicBezTo>
                  <a:cubicBezTo>
                    <a:pt x="1830348" y="807662"/>
                    <a:pt x="1839487" y="809389"/>
                    <a:pt x="1846384" y="814754"/>
                  </a:cubicBezTo>
                  <a:cubicBezTo>
                    <a:pt x="1873571" y="835900"/>
                    <a:pt x="1880351" y="851050"/>
                    <a:pt x="1899138" y="879231"/>
                  </a:cubicBezTo>
                  <a:cubicBezTo>
                    <a:pt x="1906953" y="890954"/>
                    <a:pt x="1912621" y="904437"/>
                    <a:pt x="1922584" y="914400"/>
                  </a:cubicBezTo>
                  <a:cubicBezTo>
                    <a:pt x="1950777" y="942593"/>
                    <a:pt x="1941168" y="930348"/>
                    <a:pt x="1969477" y="978877"/>
                  </a:cubicBezTo>
                  <a:cubicBezTo>
                    <a:pt x="1978992" y="995188"/>
                    <a:pt x="1989376" y="1019756"/>
                    <a:pt x="1992923" y="1037493"/>
                  </a:cubicBezTo>
                  <a:cubicBezTo>
                    <a:pt x="1994877" y="1047262"/>
                    <a:pt x="1996163" y="1057189"/>
                    <a:pt x="1998784" y="1066800"/>
                  </a:cubicBezTo>
                  <a:cubicBezTo>
                    <a:pt x="2002036" y="1078722"/>
                    <a:pt x="2010508" y="1101969"/>
                    <a:pt x="2010508" y="1101969"/>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spTree>
    <p:extLst>
      <p:ext uri="{BB962C8B-B14F-4D97-AF65-F5344CB8AC3E}">
        <p14:creationId xmlns:p14="http://schemas.microsoft.com/office/powerpoint/2010/main" val="186385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22"/>
                                        </p:tgtEl>
                                        <p:attrNameLst>
                                          <p:attrName>style.visibility</p:attrName>
                                        </p:attrNameLst>
                                      </p:cBhvr>
                                      <p:to>
                                        <p:strVal val="visible"/>
                                      </p:to>
                                    </p:set>
                                    <p:animEffect transition="in" filter="fade">
                                      <p:cBhvr>
                                        <p:cTn id="7" dur="500"/>
                                        <p:tgtEl>
                                          <p:spTgt spid="133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26"/>
                                        </p:tgtEl>
                                        <p:attrNameLst>
                                          <p:attrName>style.visibility</p:attrName>
                                        </p:attrNameLst>
                                      </p:cBhvr>
                                      <p:to>
                                        <p:strVal val="visible"/>
                                      </p:to>
                                    </p:set>
                                    <p:animEffect transition="in" filter="fade">
                                      <p:cBhvr>
                                        <p:cTn id="12" dur="500"/>
                                        <p:tgtEl>
                                          <p:spTgt spid="133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037" y="262485"/>
            <a:ext cx="7886700" cy="994200"/>
          </a:xfrm>
        </p:spPr>
        <p:txBody>
          <a:bodyPr/>
          <a:lstStyle/>
          <a:p>
            <a:r>
              <a:rPr lang="en-US" b="1" dirty="0">
                <a:solidFill>
                  <a:schemeClr val="bg1"/>
                </a:solidFill>
                <a:latin typeface="Arial" panose="020B0604020202020204" pitchFamily="34" charset="0"/>
                <a:cs typeface="Arial" panose="020B0604020202020204" pitchFamily="34" charset="0"/>
              </a:rPr>
              <a:t>Feedforward All </a:t>
            </a:r>
            <a:r>
              <a:rPr lang="en-US" b="1" dirty="0" err="1">
                <a:solidFill>
                  <a:schemeClr val="bg1"/>
                </a:solidFill>
                <a:latin typeface="Arial" panose="020B0604020202020204" pitchFamily="34" charset="0"/>
                <a:cs typeface="Arial" panose="020B0604020202020204" pitchFamily="34" charset="0"/>
              </a:rPr>
              <a:t>Perceptrons</a:t>
            </a:r>
            <a:endParaRPr lang="en-SG" b="1" dirty="0">
              <a:solidFill>
                <a:schemeClr val="bg1"/>
              </a:solidFill>
              <a:latin typeface="Arial" panose="020B0604020202020204" pitchFamily="34" charset="0"/>
              <a:cs typeface="Arial" panose="020B0604020202020204" pitchFamily="34" charset="0"/>
            </a:endParaRPr>
          </a:p>
        </p:txBody>
      </p:sp>
      <p:sp>
        <p:nvSpPr>
          <p:cNvPr id="56" name="Content Placeholder 2"/>
          <p:cNvSpPr>
            <a:spLocks noGrp="1"/>
          </p:cNvSpPr>
          <p:nvPr>
            <p:ph idx="1"/>
          </p:nvPr>
        </p:nvSpPr>
        <p:spPr>
          <a:xfrm>
            <a:off x="668756" y="1214941"/>
            <a:ext cx="3851108" cy="393280"/>
          </a:xfrm>
        </p:spPr>
        <p:txBody>
          <a:bodyPr>
            <a:noAutofit/>
          </a:bodyPr>
          <a:lstStyle/>
          <a:p>
            <a:pPr marL="0" indent="0">
              <a:buNone/>
            </a:pPr>
            <a:r>
              <a:rPr lang="en-US" sz="1800" u="sng" dirty="0"/>
              <a:t>Feedforward Neural Network</a:t>
            </a:r>
          </a:p>
        </p:txBody>
      </p:sp>
      <mc:AlternateContent xmlns:mc="http://schemas.openxmlformats.org/markup-compatibility/2006" xmlns:a14="http://schemas.microsoft.com/office/drawing/2010/main">
        <mc:Choice Requires="a14">
          <p:sp>
            <p:nvSpPr>
              <p:cNvPr id="60" name="TextBox 59"/>
              <p:cNvSpPr txBox="1"/>
              <p:nvPr/>
            </p:nvSpPr>
            <p:spPr>
              <a:xfrm>
                <a:off x="4923357" y="1688062"/>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1</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11</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21</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31</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1</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923357" y="1688062"/>
                <a:ext cx="4117537" cy="328423"/>
              </a:xfrm>
              <a:prstGeom prst="rect">
                <a:avLst/>
              </a:prstGeom>
              <a:blipFill>
                <a:blip r:embed="rId2"/>
                <a:stretch>
                  <a:fillRect l="-2370" t="-25926" r="-2370" b="-48148"/>
                </a:stretch>
              </a:blipFill>
            </p:spPr>
            <p:txBody>
              <a:bodyPr/>
              <a:lstStyle/>
              <a:p>
                <a:r>
                  <a:rPr lang="en-SG">
                    <a:noFill/>
                  </a:rPr>
                  <a:t> </a:t>
                </a:r>
              </a:p>
            </p:txBody>
          </p:sp>
        </mc:Fallback>
      </mc:AlternateContent>
      <p:grpSp>
        <p:nvGrpSpPr>
          <p:cNvPr id="182" name="Group 181"/>
          <p:cNvGrpSpPr/>
          <p:nvPr/>
        </p:nvGrpSpPr>
        <p:grpSpPr>
          <a:xfrm>
            <a:off x="-41134" y="1653635"/>
            <a:ext cx="4531642" cy="2127882"/>
            <a:chOff x="2487437" y="1852439"/>
            <a:chExt cx="6042189" cy="2837176"/>
          </a:xfrm>
        </p:grpSpPr>
        <p:sp>
          <p:nvSpPr>
            <p:cNvPr id="183" name="TextBox 182"/>
            <p:cNvSpPr txBox="1"/>
            <p:nvPr/>
          </p:nvSpPr>
          <p:spPr>
            <a:xfrm>
              <a:off x="2782028" y="4000414"/>
              <a:ext cx="50749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grpSp>
          <p:nvGrpSpPr>
            <p:cNvPr id="184" name="Group 183"/>
            <p:cNvGrpSpPr/>
            <p:nvPr/>
          </p:nvGrpSpPr>
          <p:grpSpPr>
            <a:xfrm>
              <a:off x="2487437" y="1852439"/>
              <a:ext cx="6042189" cy="2837176"/>
              <a:chOff x="2487437" y="1852439"/>
              <a:chExt cx="6042189" cy="2837176"/>
            </a:xfrm>
          </p:grpSpPr>
          <p:sp>
            <p:nvSpPr>
              <p:cNvPr id="185" name="Oval 184"/>
              <p:cNvSpPr/>
              <p:nvPr/>
            </p:nvSpPr>
            <p:spPr>
              <a:xfrm>
                <a:off x="3511611" y="256137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6" name="Oval 185"/>
              <p:cNvSpPr/>
              <p:nvPr/>
            </p:nvSpPr>
            <p:spPr>
              <a:xfrm>
                <a:off x="3511611" y="3254797"/>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7" name="Oval 186"/>
              <p:cNvSpPr/>
              <p:nvPr/>
            </p:nvSpPr>
            <p:spPr>
              <a:xfrm>
                <a:off x="3511611" y="400041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8" name="Oval 187"/>
              <p:cNvSpPr/>
              <p:nvPr/>
            </p:nvSpPr>
            <p:spPr>
              <a:xfrm>
                <a:off x="5561129" y="4237670"/>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9" name="Oval 188"/>
              <p:cNvSpPr/>
              <p:nvPr/>
            </p:nvSpPr>
            <p:spPr>
              <a:xfrm>
                <a:off x="5561129" y="2109434"/>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90" name="Oval 189"/>
              <p:cNvSpPr/>
              <p:nvPr/>
            </p:nvSpPr>
            <p:spPr>
              <a:xfrm>
                <a:off x="5561129" y="279156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1" name="Oval 190"/>
              <p:cNvSpPr/>
              <p:nvPr/>
            </p:nvSpPr>
            <p:spPr>
              <a:xfrm>
                <a:off x="7610647" y="3634510"/>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2" name="Oval 191"/>
              <p:cNvSpPr/>
              <p:nvPr/>
            </p:nvSpPr>
            <p:spPr>
              <a:xfrm>
                <a:off x="7610647" y="2699089"/>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93" name="Straight Arrow Connector 192"/>
              <p:cNvCxnSpPr>
                <a:stCxn id="185" idx="6"/>
                <a:endCxn id="189" idx="2"/>
              </p:cNvCxnSpPr>
              <p:nvPr/>
            </p:nvCxnSpPr>
            <p:spPr>
              <a:xfrm flipV="1">
                <a:off x="3963556" y="2335407"/>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85" idx="6"/>
                <a:endCxn id="190" idx="2"/>
              </p:cNvCxnSpPr>
              <p:nvPr/>
            </p:nvCxnSpPr>
            <p:spPr>
              <a:xfrm>
                <a:off x="3963556" y="2787352"/>
                <a:ext cx="1597573" cy="23019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85" idx="6"/>
                <a:endCxn id="188" idx="2"/>
              </p:cNvCxnSpPr>
              <p:nvPr/>
            </p:nvCxnSpPr>
            <p:spPr>
              <a:xfrm>
                <a:off x="3963556" y="2787352"/>
                <a:ext cx="1597573" cy="167629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86" idx="6"/>
                <a:endCxn id="189" idx="2"/>
              </p:cNvCxnSpPr>
              <p:nvPr/>
            </p:nvCxnSpPr>
            <p:spPr>
              <a:xfrm flipV="1">
                <a:off x="3963556" y="2335407"/>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6"/>
                <a:endCxn id="190" idx="2"/>
              </p:cNvCxnSpPr>
              <p:nvPr/>
            </p:nvCxnSpPr>
            <p:spPr>
              <a:xfrm flipV="1">
                <a:off x="3963556" y="3017542"/>
                <a:ext cx="1597573" cy="46322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6" idx="6"/>
                <a:endCxn id="188" idx="2"/>
              </p:cNvCxnSpPr>
              <p:nvPr/>
            </p:nvCxnSpPr>
            <p:spPr>
              <a:xfrm>
                <a:off x="3963556" y="3480770"/>
                <a:ext cx="1597573" cy="98287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7" idx="6"/>
                <a:endCxn id="189" idx="2"/>
              </p:cNvCxnSpPr>
              <p:nvPr/>
            </p:nvCxnSpPr>
            <p:spPr>
              <a:xfrm flipV="1">
                <a:off x="3963556" y="2335407"/>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87" idx="6"/>
                <a:endCxn id="190" idx="2"/>
              </p:cNvCxnSpPr>
              <p:nvPr/>
            </p:nvCxnSpPr>
            <p:spPr>
              <a:xfrm flipV="1">
                <a:off x="3963556" y="3017542"/>
                <a:ext cx="1597573" cy="120884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7" idx="6"/>
                <a:endCxn id="188" idx="2"/>
              </p:cNvCxnSpPr>
              <p:nvPr/>
            </p:nvCxnSpPr>
            <p:spPr>
              <a:xfrm>
                <a:off x="3963556" y="4226387"/>
                <a:ext cx="1597573" cy="2372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89" idx="6"/>
                <a:endCxn id="192" idx="2"/>
              </p:cNvCxnSpPr>
              <p:nvPr/>
            </p:nvCxnSpPr>
            <p:spPr>
              <a:xfrm>
                <a:off x="6013074" y="2335407"/>
                <a:ext cx="1597573" cy="5896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89" idx="6"/>
                <a:endCxn id="191" idx="2"/>
              </p:cNvCxnSpPr>
              <p:nvPr/>
            </p:nvCxnSpPr>
            <p:spPr>
              <a:xfrm>
                <a:off x="6013074" y="2335407"/>
                <a:ext cx="1597573" cy="15250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90" idx="6"/>
                <a:endCxn id="192" idx="2"/>
              </p:cNvCxnSpPr>
              <p:nvPr/>
            </p:nvCxnSpPr>
            <p:spPr>
              <a:xfrm flipV="1">
                <a:off x="6013074" y="2925062"/>
                <a:ext cx="1597573" cy="9248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0" idx="6"/>
                <a:endCxn id="191" idx="2"/>
              </p:cNvCxnSpPr>
              <p:nvPr/>
            </p:nvCxnSpPr>
            <p:spPr>
              <a:xfrm>
                <a:off x="6013074" y="3017542"/>
                <a:ext cx="1597573" cy="84294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88" idx="6"/>
                <a:endCxn id="191" idx="2"/>
              </p:cNvCxnSpPr>
              <p:nvPr/>
            </p:nvCxnSpPr>
            <p:spPr>
              <a:xfrm flipV="1">
                <a:off x="6013074" y="3860483"/>
                <a:ext cx="1597573" cy="6031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88" idx="6"/>
                <a:endCxn id="192" idx="2"/>
              </p:cNvCxnSpPr>
              <p:nvPr/>
            </p:nvCxnSpPr>
            <p:spPr>
              <a:xfrm flipV="1">
                <a:off x="6013074" y="2925062"/>
                <a:ext cx="1597573" cy="153858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2487437" y="2553798"/>
                <a:ext cx="77475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209" name="TextBox 208"/>
              <p:cNvSpPr txBox="1"/>
              <p:nvPr/>
            </p:nvSpPr>
            <p:spPr>
              <a:xfrm>
                <a:off x="2561476" y="3287343"/>
                <a:ext cx="67692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cxnSp>
            <p:nvCxnSpPr>
              <p:cNvPr id="210" name="Straight Arrow Connector 209"/>
              <p:cNvCxnSpPr/>
              <p:nvPr/>
            </p:nvCxnSpPr>
            <p:spPr>
              <a:xfrm>
                <a:off x="3233973" y="277465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3233973" y="347200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3233973" y="421458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a:off x="8078150" y="2925061"/>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8078150" y="3860483"/>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5568788" y="353460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16" name="Straight Arrow Connector 215"/>
              <p:cNvCxnSpPr>
                <a:stCxn id="186" idx="6"/>
                <a:endCxn id="215" idx="2"/>
              </p:cNvCxnSpPr>
              <p:nvPr/>
            </p:nvCxnSpPr>
            <p:spPr>
              <a:xfrm>
                <a:off x="3963556" y="3480770"/>
                <a:ext cx="1605232" cy="27981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185" idx="6"/>
                <a:endCxn id="215" idx="2"/>
              </p:cNvCxnSpPr>
              <p:nvPr/>
            </p:nvCxnSpPr>
            <p:spPr>
              <a:xfrm>
                <a:off x="3963556" y="2787352"/>
                <a:ext cx="1605232" cy="97323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5" idx="6"/>
                <a:endCxn id="192" idx="2"/>
              </p:cNvCxnSpPr>
              <p:nvPr/>
            </p:nvCxnSpPr>
            <p:spPr>
              <a:xfrm flipV="1">
                <a:off x="6020733" y="2925062"/>
                <a:ext cx="1589914" cy="8355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5" idx="6"/>
                <a:endCxn id="191" idx="2"/>
              </p:cNvCxnSpPr>
              <p:nvPr/>
            </p:nvCxnSpPr>
            <p:spPr>
              <a:xfrm>
                <a:off x="6020733" y="3760582"/>
                <a:ext cx="1589914" cy="999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4219900" y="2301350"/>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1" name="TextBox 220"/>
              <p:cNvSpPr txBox="1"/>
              <p:nvPr/>
            </p:nvSpPr>
            <p:spPr>
              <a:xfrm>
                <a:off x="4263424" y="2584187"/>
                <a:ext cx="587479" cy="482183"/>
              </a:xfrm>
              <a:prstGeom prst="rect">
                <a:avLst/>
              </a:prstGeom>
              <a:noFill/>
            </p:spPr>
            <p:txBody>
              <a:bodyPr wrap="square" rtlCol="0">
                <a:spAutoFit/>
              </a:bodyPr>
              <a:lstStyle/>
              <a:p>
                <a:r>
                  <a:rPr lang="en-US" sz="1050" dirty="0">
                    <a:solidFill>
                      <a:schemeClr val="bg1">
                        <a:lumMod val="85000"/>
                      </a:schemeClr>
                    </a:solidFill>
                    <a:latin typeface="Arial" panose="020B0604020202020204" pitchFamily="34" charset="0"/>
                    <a:cs typeface="Arial" panose="020B0604020202020204" pitchFamily="34" charset="0"/>
                  </a:rPr>
                  <a:t>W</a:t>
                </a:r>
                <a:r>
                  <a:rPr lang="en-US" sz="1050" baseline="30000" dirty="0">
                    <a:solidFill>
                      <a:schemeClr val="bg1">
                        <a:lumMod val="85000"/>
                      </a:schemeClr>
                    </a:solidFill>
                    <a:latin typeface="Arial" panose="020B0604020202020204" pitchFamily="34" charset="0"/>
                    <a:cs typeface="Arial" panose="020B0604020202020204" pitchFamily="34" charset="0"/>
                  </a:rPr>
                  <a:t>1</a:t>
                </a:r>
                <a:r>
                  <a:rPr lang="en-US" sz="1050" baseline="-25000" dirty="0">
                    <a:solidFill>
                      <a:schemeClr val="bg1">
                        <a:lumMod val="85000"/>
                      </a:schemeClr>
                    </a:solidFill>
                    <a:latin typeface="Arial" panose="020B0604020202020204" pitchFamily="34" charset="0"/>
                    <a:cs typeface="Arial" panose="020B0604020202020204" pitchFamily="34" charset="0"/>
                  </a:rPr>
                  <a:t>12</a:t>
                </a:r>
                <a:endParaRPr lang="en-SG" sz="1050" baseline="-25000" dirty="0">
                  <a:solidFill>
                    <a:schemeClr val="bg1">
                      <a:lumMod val="85000"/>
                    </a:schemeClr>
                  </a:solidFill>
                  <a:latin typeface="Arial" panose="020B0604020202020204" pitchFamily="34" charset="0"/>
                  <a:cs typeface="Arial" panose="020B0604020202020204" pitchFamily="34" charset="0"/>
                </a:endParaRPr>
              </a:p>
            </p:txBody>
          </p:sp>
          <p:sp>
            <p:nvSpPr>
              <p:cNvPr id="222" name="TextBox 221"/>
              <p:cNvSpPr txBox="1"/>
              <p:nvPr/>
            </p:nvSpPr>
            <p:spPr>
              <a:xfrm>
                <a:off x="6247971" y="2170186"/>
                <a:ext cx="607717"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3" name="TextBox 222"/>
              <p:cNvSpPr txBox="1"/>
              <p:nvPr/>
            </p:nvSpPr>
            <p:spPr>
              <a:xfrm>
                <a:off x="6312942" y="2526946"/>
                <a:ext cx="607075"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4" name="TextBox 223"/>
              <p:cNvSpPr txBox="1"/>
              <p:nvPr/>
            </p:nvSpPr>
            <p:spPr>
              <a:xfrm>
                <a:off x="5625597" y="2111972"/>
                <a:ext cx="534737" cy="430887"/>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225" name="TextBox 224"/>
              <p:cNvSpPr txBox="1"/>
              <p:nvPr/>
            </p:nvSpPr>
            <p:spPr>
              <a:xfrm>
                <a:off x="5625597" y="279653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6" name="TextBox 225"/>
              <p:cNvSpPr txBox="1"/>
              <p:nvPr/>
            </p:nvSpPr>
            <p:spPr>
              <a:xfrm>
                <a:off x="5625597" y="353379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7" name="TextBox 226"/>
              <p:cNvSpPr txBox="1"/>
              <p:nvPr/>
            </p:nvSpPr>
            <p:spPr>
              <a:xfrm>
                <a:off x="5625597" y="4247583"/>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8" name="TextBox 227"/>
              <p:cNvSpPr txBox="1"/>
              <p:nvPr/>
            </p:nvSpPr>
            <p:spPr>
              <a:xfrm>
                <a:off x="7680573" y="270581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9" name="TextBox 228"/>
              <p:cNvSpPr txBox="1"/>
              <p:nvPr/>
            </p:nvSpPr>
            <p:spPr>
              <a:xfrm>
                <a:off x="7680573" y="3652139"/>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30" name="TextBox 229"/>
              <p:cNvSpPr txBox="1"/>
              <p:nvPr/>
            </p:nvSpPr>
            <p:spPr>
              <a:xfrm>
                <a:off x="5893125" y="1894846"/>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1</a:t>
                </a:r>
                <a:r>
                  <a:rPr lang="en-US" sz="1050" baseline="-25000" dirty="0">
                    <a:solidFill>
                      <a:schemeClr val="accent6">
                        <a:lumMod val="75000"/>
                      </a:schemeClr>
                    </a:solidFill>
                    <a:latin typeface="Arial" panose="020B0604020202020204" pitchFamily="34" charset="0"/>
                    <a:cs typeface="Arial" panose="020B0604020202020204" pitchFamily="34" charset="0"/>
                  </a:rPr>
                  <a:t>1</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1" name="TextBox 230"/>
              <p:cNvSpPr txBox="1"/>
              <p:nvPr/>
            </p:nvSpPr>
            <p:spPr>
              <a:xfrm>
                <a:off x="5893125" y="258633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2" name="TextBox 231"/>
              <p:cNvSpPr txBox="1"/>
              <p:nvPr/>
            </p:nvSpPr>
            <p:spPr>
              <a:xfrm>
                <a:off x="5893125" y="329695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3" name="TextBox 232"/>
              <p:cNvSpPr txBox="1"/>
              <p:nvPr/>
            </p:nvSpPr>
            <p:spPr>
              <a:xfrm>
                <a:off x="5893125" y="402326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4" name="TextBox 233"/>
              <p:cNvSpPr txBox="1"/>
              <p:nvPr/>
            </p:nvSpPr>
            <p:spPr>
              <a:xfrm>
                <a:off x="7921909" y="2452518"/>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5" name="TextBox 234"/>
              <p:cNvSpPr txBox="1"/>
              <p:nvPr/>
            </p:nvSpPr>
            <p:spPr>
              <a:xfrm>
                <a:off x="7921909" y="338744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6" name="TextBox 235"/>
              <p:cNvSpPr txBox="1"/>
              <p:nvPr/>
            </p:nvSpPr>
            <p:spPr>
              <a:xfrm>
                <a:off x="4210954" y="2887991"/>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37" name="TextBox 236"/>
              <p:cNvSpPr txBox="1"/>
              <p:nvPr/>
            </p:nvSpPr>
            <p:spPr>
              <a:xfrm>
                <a:off x="4231084" y="3398934"/>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38" name="TextBox 237"/>
              <p:cNvSpPr txBox="1"/>
              <p:nvPr/>
            </p:nvSpPr>
            <p:spPr>
              <a:xfrm>
                <a:off x="5413016" y="1852439"/>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1</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6" name="TextBox 245"/>
              <p:cNvSpPr txBox="1"/>
              <p:nvPr/>
            </p:nvSpPr>
            <p:spPr>
              <a:xfrm>
                <a:off x="5413016" y="260081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47" name="TextBox 246"/>
              <p:cNvSpPr txBox="1"/>
              <p:nvPr/>
            </p:nvSpPr>
            <p:spPr>
              <a:xfrm>
                <a:off x="5413016" y="334977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48" name="TextBox 247"/>
              <p:cNvSpPr txBox="1"/>
              <p:nvPr/>
            </p:nvSpPr>
            <p:spPr>
              <a:xfrm>
                <a:off x="5413016" y="4007619"/>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grpSp>
      </p:grpSp>
      <p:cxnSp>
        <p:nvCxnSpPr>
          <p:cNvPr id="74" name="Straight Connector 73"/>
          <p:cNvCxnSpPr/>
          <p:nvPr/>
        </p:nvCxnSpPr>
        <p:spPr>
          <a:xfrm>
            <a:off x="4596287" y="1473653"/>
            <a:ext cx="0" cy="32167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4383968" y="2352584"/>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1</m:t>
                      </m:r>
                    </m:oMath>
                  </m:oMathPara>
                </a14:m>
                <a:endParaRPr lang="en-SG" sz="1050" baseline="-25000" dirty="0">
                  <a:solidFill>
                    <a:schemeClr val="bg1">
                      <a:lumMod val="75000"/>
                    </a:schemeClr>
                  </a:solidFill>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4383968" y="2352584"/>
                <a:ext cx="147476" cy="157864"/>
              </a:xfrm>
              <a:prstGeom prst="rect">
                <a:avLst/>
              </a:prstGeom>
              <a:blipFill>
                <a:blip r:embed="rId3"/>
                <a:stretch>
                  <a:fillRect l="-12500" r="-16667"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4383968" y="305686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2</m:t>
                      </m:r>
                    </m:oMath>
                  </m:oMathPara>
                </a14:m>
                <a:endParaRPr lang="en-SG" sz="1050" baseline="-25000" dirty="0">
                  <a:solidFill>
                    <a:schemeClr val="bg1">
                      <a:lumMod val="75000"/>
                    </a:schemeClr>
                  </a:solidFill>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4383968" y="3056867"/>
                <a:ext cx="147476" cy="157864"/>
              </a:xfrm>
              <a:prstGeom prst="rect">
                <a:avLst/>
              </a:prstGeom>
              <a:blipFill>
                <a:blip r:embed="rId4"/>
                <a:stretch>
                  <a:fillRect l="-12500" r="-16667" b="-19231"/>
                </a:stretch>
              </a:blipFill>
            </p:spPr>
            <p:txBody>
              <a:bodyPr/>
              <a:lstStyle/>
              <a:p>
                <a:r>
                  <a:rPr lang="en-SG">
                    <a:noFill/>
                  </a:rPr>
                  <a:t> </a:t>
                </a:r>
              </a:p>
            </p:txBody>
          </p:sp>
        </mc:Fallback>
      </mc:AlternateContent>
      <p:sp>
        <p:nvSpPr>
          <p:cNvPr id="71" name="Right Arrow 70"/>
          <p:cNvSpPr/>
          <p:nvPr/>
        </p:nvSpPr>
        <p:spPr>
          <a:xfrm>
            <a:off x="994410" y="3917679"/>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2" name="TextBox 71"/>
          <p:cNvSpPr txBox="1"/>
          <p:nvPr/>
        </p:nvSpPr>
        <p:spPr>
          <a:xfrm>
            <a:off x="1775325" y="4055717"/>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
        <p:nvSpPr>
          <p:cNvPr id="73" name="TextBox 72"/>
          <p:cNvSpPr txBox="1"/>
          <p:nvPr/>
        </p:nvSpPr>
        <p:spPr>
          <a:xfrm>
            <a:off x="6402612" y="1256685"/>
            <a:ext cx="1830864" cy="253916"/>
          </a:xfrm>
          <a:prstGeom prst="rect">
            <a:avLst/>
          </a:prstGeom>
          <a:noFill/>
        </p:spPr>
        <p:txBody>
          <a:bodyPr wrap="square" rtlCol="0">
            <a:spAutoFit/>
          </a:bodyPr>
          <a:lstStyle/>
          <a:p>
            <a:r>
              <a:rPr lang="en-US" sz="1050" i="1" dirty="0"/>
              <a:t>Input x Weight + Bias</a:t>
            </a:r>
            <a:endParaRPr lang="en-SG" sz="1050" i="1" dirty="0"/>
          </a:p>
        </p:txBody>
      </p:sp>
      <p:sp>
        <p:nvSpPr>
          <p:cNvPr id="3" name="Left Brace 2"/>
          <p:cNvSpPr/>
          <p:nvPr/>
        </p:nvSpPr>
        <p:spPr>
          <a:xfrm rot="5400000">
            <a:off x="7243131" y="58892"/>
            <a:ext cx="151757" cy="3101340"/>
          </a:xfrm>
          <a:prstGeom prst="leftBrace">
            <a:avLst>
              <a:gd name="adj1" fmla="val 8333"/>
              <a:gd name="adj2" fmla="val 4766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050"/>
          </a:p>
        </p:txBody>
      </p:sp>
      <p:sp>
        <p:nvSpPr>
          <p:cNvPr id="77" name="TextBox 76"/>
          <p:cNvSpPr txBox="1"/>
          <p:nvPr/>
        </p:nvSpPr>
        <p:spPr>
          <a:xfrm>
            <a:off x="4843211" y="2219483"/>
            <a:ext cx="1830864" cy="253916"/>
          </a:xfrm>
          <a:prstGeom prst="rect">
            <a:avLst/>
          </a:prstGeom>
          <a:noFill/>
        </p:spPr>
        <p:txBody>
          <a:bodyPr wrap="square" rtlCol="0">
            <a:spAutoFit/>
          </a:bodyPr>
          <a:lstStyle/>
          <a:p>
            <a:r>
              <a:rPr lang="en-US" sz="1050" i="1" dirty="0"/>
              <a:t>Activation function</a:t>
            </a:r>
            <a:endParaRPr lang="en-SG" sz="1050" i="1" dirty="0"/>
          </a:p>
        </p:txBody>
      </p:sp>
      <p:cxnSp>
        <p:nvCxnSpPr>
          <p:cNvPr id="8" name="Straight Arrow Connector 7"/>
          <p:cNvCxnSpPr/>
          <p:nvPr/>
        </p:nvCxnSpPr>
        <p:spPr>
          <a:xfrm flipV="1">
            <a:off x="5596303" y="2015861"/>
            <a:ext cx="19700" cy="221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842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All </a:t>
            </a:r>
            <a:r>
              <a:rPr lang="en-US" b="1" dirty="0" err="1">
                <a:solidFill>
                  <a:schemeClr val="bg1"/>
                </a:solidFill>
                <a:latin typeface="Arial" panose="020B0604020202020204" pitchFamily="34" charset="0"/>
                <a:cs typeface="Arial" panose="020B0604020202020204" pitchFamily="34" charset="0"/>
              </a:rPr>
              <a:t>Perceptrons</a:t>
            </a:r>
            <a:endParaRPr lang="en-SG" b="1"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TextBox 59"/>
              <p:cNvSpPr txBox="1"/>
              <p:nvPr/>
            </p:nvSpPr>
            <p:spPr>
              <a:xfrm>
                <a:off x="4923357" y="1688062"/>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1</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11</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21</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31</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1</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923357" y="1688062"/>
                <a:ext cx="4117537" cy="328423"/>
              </a:xfrm>
              <a:prstGeom prst="rect">
                <a:avLst/>
              </a:prstGeom>
              <a:blipFill>
                <a:blip r:embed="rId2"/>
                <a:stretch>
                  <a:fillRect l="-2370" t="-25926" r="-2370" b="-48148"/>
                </a:stretch>
              </a:blipFill>
            </p:spPr>
            <p:txBody>
              <a:bodyPr/>
              <a:lstStyle/>
              <a:p>
                <a:r>
                  <a:rPr lang="en-SG">
                    <a:noFill/>
                  </a:rPr>
                  <a:t> </a:t>
                </a:r>
              </a:p>
            </p:txBody>
          </p:sp>
        </mc:Fallback>
      </mc:AlternateContent>
      <p:grpSp>
        <p:nvGrpSpPr>
          <p:cNvPr id="182" name="Group 181"/>
          <p:cNvGrpSpPr/>
          <p:nvPr/>
        </p:nvGrpSpPr>
        <p:grpSpPr>
          <a:xfrm>
            <a:off x="-41134" y="1653635"/>
            <a:ext cx="4531642" cy="2127882"/>
            <a:chOff x="2487437" y="1852439"/>
            <a:chExt cx="6042189" cy="2837176"/>
          </a:xfrm>
        </p:grpSpPr>
        <p:sp>
          <p:nvSpPr>
            <p:cNvPr id="183" name="TextBox 182"/>
            <p:cNvSpPr txBox="1"/>
            <p:nvPr/>
          </p:nvSpPr>
          <p:spPr>
            <a:xfrm>
              <a:off x="2782028" y="4000414"/>
              <a:ext cx="50749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grpSp>
          <p:nvGrpSpPr>
            <p:cNvPr id="184" name="Group 183"/>
            <p:cNvGrpSpPr/>
            <p:nvPr/>
          </p:nvGrpSpPr>
          <p:grpSpPr>
            <a:xfrm>
              <a:off x="2487437" y="1852439"/>
              <a:ext cx="6042189" cy="2837176"/>
              <a:chOff x="2487437" y="1852439"/>
              <a:chExt cx="6042189" cy="2837176"/>
            </a:xfrm>
          </p:grpSpPr>
          <p:sp>
            <p:nvSpPr>
              <p:cNvPr id="185" name="Oval 184"/>
              <p:cNvSpPr/>
              <p:nvPr/>
            </p:nvSpPr>
            <p:spPr>
              <a:xfrm>
                <a:off x="3511611" y="256137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6" name="Oval 185"/>
              <p:cNvSpPr/>
              <p:nvPr/>
            </p:nvSpPr>
            <p:spPr>
              <a:xfrm>
                <a:off x="3511611" y="3254797"/>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7" name="Oval 186"/>
              <p:cNvSpPr/>
              <p:nvPr/>
            </p:nvSpPr>
            <p:spPr>
              <a:xfrm>
                <a:off x="3511611" y="400041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8" name="Oval 187"/>
              <p:cNvSpPr/>
              <p:nvPr/>
            </p:nvSpPr>
            <p:spPr>
              <a:xfrm>
                <a:off x="5561129" y="4237670"/>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9" name="Oval 188"/>
              <p:cNvSpPr/>
              <p:nvPr/>
            </p:nvSpPr>
            <p:spPr>
              <a:xfrm>
                <a:off x="5561129" y="2109434"/>
                <a:ext cx="451945" cy="451945"/>
              </a:xfrm>
              <a:prstGeom prst="ellipse">
                <a:avLst/>
              </a:prstGeom>
              <a:solidFill>
                <a:schemeClr val="accent4">
                  <a:lumMod val="20000"/>
                  <a:lumOff val="80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90" name="Oval 189"/>
              <p:cNvSpPr/>
              <p:nvPr/>
            </p:nvSpPr>
            <p:spPr>
              <a:xfrm>
                <a:off x="5561129" y="279156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1" name="Oval 190"/>
              <p:cNvSpPr/>
              <p:nvPr/>
            </p:nvSpPr>
            <p:spPr>
              <a:xfrm>
                <a:off x="7610647" y="3634510"/>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2" name="Oval 191"/>
              <p:cNvSpPr/>
              <p:nvPr/>
            </p:nvSpPr>
            <p:spPr>
              <a:xfrm>
                <a:off x="7610647" y="2699089"/>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93" name="Straight Arrow Connector 192"/>
              <p:cNvCxnSpPr>
                <a:stCxn id="185" idx="6"/>
                <a:endCxn id="189" idx="2"/>
              </p:cNvCxnSpPr>
              <p:nvPr/>
            </p:nvCxnSpPr>
            <p:spPr>
              <a:xfrm flipV="1">
                <a:off x="3963556" y="2335407"/>
                <a:ext cx="1597573" cy="4519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85" idx="6"/>
                <a:endCxn id="190" idx="2"/>
              </p:cNvCxnSpPr>
              <p:nvPr/>
            </p:nvCxnSpPr>
            <p:spPr>
              <a:xfrm>
                <a:off x="3963556" y="2787352"/>
                <a:ext cx="1597573" cy="230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85" idx="6"/>
                <a:endCxn id="188" idx="2"/>
              </p:cNvCxnSpPr>
              <p:nvPr/>
            </p:nvCxnSpPr>
            <p:spPr>
              <a:xfrm>
                <a:off x="3963556" y="2787352"/>
                <a:ext cx="1597573" cy="167629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86" idx="6"/>
                <a:endCxn id="189" idx="2"/>
              </p:cNvCxnSpPr>
              <p:nvPr/>
            </p:nvCxnSpPr>
            <p:spPr>
              <a:xfrm flipV="1">
                <a:off x="3963556" y="2335407"/>
                <a:ext cx="1597573" cy="114536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6"/>
                <a:endCxn id="190" idx="2"/>
              </p:cNvCxnSpPr>
              <p:nvPr/>
            </p:nvCxnSpPr>
            <p:spPr>
              <a:xfrm flipV="1">
                <a:off x="3963556" y="3017542"/>
                <a:ext cx="1597573" cy="46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6" idx="6"/>
                <a:endCxn id="188" idx="2"/>
              </p:cNvCxnSpPr>
              <p:nvPr/>
            </p:nvCxnSpPr>
            <p:spPr>
              <a:xfrm>
                <a:off x="3963556" y="3480770"/>
                <a:ext cx="1597573" cy="98287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7" idx="6"/>
                <a:endCxn id="189" idx="2"/>
              </p:cNvCxnSpPr>
              <p:nvPr/>
            </p:nvCxnSpPr>
            <p:spPr>
              <a:xfrm flipV="1">
                <a:off x="3963556" y="2335407"/>
                <a:ext cx="1597573" cy="189098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87" idx="6"/>
                <a:endCxn id="190" idx="2"/>
              </p:cNvCxnSpPr>
              <p:nvPr/>
            </p:nvCxnSpPr>
            <p:spPr>
              <a:xfrm flipV="1">
                <a:off x="3963556" y="3017542"/>
                <a:ext cx="1597573" cy="1208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7" idx="6"/>
                <a:endCxn id="188" idx="2"/>
              </p:cNvCxnSpPr>
              <p:nvPr/>
            </p:nvCxnSpPr>
            <p:spPr>
              <a:xfrm>
                <a:off x="3963556" y="4226387"/>
                <a:ext cx="1597573" cy="2372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89" idx="6"/>
                <a:endCxn id="192" idx="2"/>
              </p:cNvCxnSpPr>
              <p:nvPr/>
            </p:nvCxnSpPr>
            <p:spPr>
              <a:xfrm>
                <a:off x="6013074" y="2335407"/>
                <a:ext cx="1597573" cy="5896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89" idx="6"/>
                <a:endCxn id="191" idx="2"/>
              </p:cNvCxnSpPr>
              <p:nvPr/>
            </p:nvCxnSpPr>
            <p:spPr>
              <a:xfrm>
                <a:off x="6013074" y="2335407"/>
                <a:ext cx="1597573" cy="15250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90" idx="6"/>
                <a:endCxn id="192" idx="2"/>
              </p:cNvCxnSpPr>
              <p:nvPr/>
            </p:nvCxnSpPr>
            <p:spPr>
              <a:xfrm flipV="1">
                <a:off x="6013074" y="2925062"/>
                <a:ext cx="1597573" cy="9248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0" idx="6"/>
                <a:endCxn id="191" idx="2"/>
              </p:cNvCxnSpPr>
              <p:nvPr/>
            </p:nvCxnSpPr>
            <p:spPr>
              <a:xfrm>
                <a:off x="6013074" y="3017542"/>
                <a:ext cx="1597573" cy="84294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88" idx="6"/>
                <a:endCxn id="191" idx="2"/>
              </p:cNvCxnSpPr>
              <p:nvPr/>
            </p:nvCxnSpPr>
            <p:spPr>
              <a:xfrm flipV="1">
                <a:off x="6013074" y="3860483"/>
                <a:ext cx="1597573" cy="6031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88" idx="6"/>
                <a:endCxn id="192" idx="2"/>
              </p:cNvCxnSpPr>
              <p:nvPr/>
            </p:nvCxnSpPr>
            <p:spPr>
              <a:xfrm flipV="1">
                <a:off x="6013074" y="2925062"/>
                <a:ext cx="1597573" cy="153858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2487437" y="2553798"/>
                <a:ext cx="77475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209" name="TextBox 208"/>
              <p:cNvSpPr txBox="1"/>
              <p:nvPr/>
            </p:nvSpPr>
            <p:spPr>
              <a:xfrm>
                <a:off x="2561476" y="3287343"/>
                <a:ext cx="67692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cxnSp>
            <p:nvCxnSpPr>
              <p:cNvPr id="210" name="Straight Arrow Connector 209"/>
              <p:cNvCxnSpPr/>
              <p:nvPr/>
            </p:nvCxnSpPr>
            <p:spPr>
              <a:xfrm>
                <a:off x="3233973" y="277465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3233973" y="347200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3233973" y="421458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a:off x="8078150" y="2925061"/>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8078150" y="3860483"/>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5568788" y="353460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16" name="Straight Arrow Connector 215"/>
              <p:cNvCxnSpPr>
                <a:stCxn id="186" idx="6"/>
                <a:endCxn id="215" idx="2"/>
              </p:cNvCxnSpPr>
              <p:nvPr/>
            </p:nvCxnSpPr>
            <p:spPr>
              <a:xfrm>
                <a:off x="3963556" y="3480770"/>
                <a:ext cx="1605232" cy="27981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185" idx="6"/>
                <a:endCxn id="215" idx="2"/>
              </p:cNvCxnSpPr>
              <p:nvPr/>
            </p:nvCxnSpPr>
            <p:spPr>
              <a:xfrm>
                <a:off x="3963556" y="2787352"/>
                <a:ext cx="1605232" cy="97323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5" idx="6"/>
                <a:endCxn id="192" idx="2"/>
              </p:cNvCxnSpPr>
              <p:nvPr/>
            </p:nvCxnSpPr>
            <p:spPr>
              <a:xfrm flipV="1">
                <a:off x="6020733" y="2925062"/>
                <a:ext cx="1589914" cy="8355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5" idx="6"/>
                <a:endCxn id="191" idx="2"/>
              </p:cNvCxnSpPr>
              <p:nvPr/>
            </p:nvCxnSpPr>
            <p:spPr>
              <a:xfrm>
                <a:off x="6020733" y="3760582"/>
                <a:ext cx="1589914" cy="999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4219900" y="2301350"/>
                <a:ext cx="56635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1" name="TextBox 220"/>
              <p:cNvSpPr txBox="1"/>
              <p:nvPr/>
            </p:nvSpPr>
            <p:spPr>
              <a:xfrm>
                <a:off x="4263424" y="2584187"/>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2" name="TextBox 221"/>
              <p:cNvSpPr txBox="1"/>
              <p:nvPr/>
            </p:nvSpPr>
            <p:spPr>
              <a:xfrm>
                <a:off x="6247971" y="2170186"/>
                <a:ext cx="607717"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3" name="TextBox 222"/>
              <p:cNvSpPr txBox="1"/>
              <p:nvPr/>
            </p:nvSpPr>
            <p:spPr>
              <a:xfrm>
                <a:off x="6312942" y="2526946"/>
                <a:ext cx="607075"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4" name="TextBox 223"/>
              <p:cNvSpPr txBox="1"/>
              <p:nvPr/>
            </p:nvSpPr>
            <p:spPr>
              <a:xfrm>
                <a:off x="5625597" y="211197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5" name="TextBox 224"/>
              <p:cNvSpPr txBox="1"/>
              <p:nvPr/>
            </p:nvSpPr>
            <p:spPr>
              <a:xfrm>
                <a:off x="5625597" y="2796538"/>
                <a:ext cx="534737" cy="430887"/>
              </a:xfrm>
              <a:prstGeom prst="rect">
                <a:avLst/>
              </a:prstGeom>
              <a:noFill/>
            </p:spPr>
            <p:txBody>
              <a:bodyPr wrap="square" rtlCol="0">
                <a:spAutoFit/>
              </a:bodyPr>
              <a:lstStyle/>
              <a:p>
                <a:r>
                  <a:rPr lang="el-GR" sz="1500" dirty="0"/>
                  <a:t>σ</a:t>
                </a:r>
                <a:endParaRPr lang="en-SG" sz="1500" dirty="0"/>
              </a:p>
            </p:txBody>
          </p:sp>
          <p:sp>
            <p:nvSpPr>
              <p:cNvPr id="226" name="TextBox 225"/>
              <p:cNvSpPr txBox="1"/>
              <p:nvPr/>
            </p:nvSpPr>
            <p:spPr>
              <a:xfrm>
                <a:off x="5625597" y="353379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7" name="TextBox 226"/>
              <p:cNvSpPr txBox="1"/>
              <p:nvPr/>
            </p:nvSpPr>
            <p:spPr>
              <a:xfrm>
                <a:off x="5625597" y="4247583"/>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8" name="TextBox 227"/>
              <p:cNvSpPr txBox="1"/>
              <p:nvPr/>
            </p:nvSpPr>
            <p:spPr>
              <a:xfrm>
                <a:off x="7680573" y="270581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9" name="TextBox 228"/>
              <p:cNvSpPr txBox="1"/>
              <p:nvPr/>
            </p:nvSpPr>
            <p:spPr>
              <a:xfrm>
                <a:off x="7680573" y="3652139"/>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30" name="TextBox 229"/>
              <p:cNvSpPr txBox="1"/>
              <p:nvPr/>
            </p:nvSpPr>
            <p:spPr>
              <a:xfrm>
                <a:off x="5893125" y="1894846"/>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1" name="TextBox 230"/>
              <p:cNvSpPr txBox="1"/>
              <p:nvPr/>
            </p:nvSpPr>
            <p:spPr>
              <a:xfrm>
                <a:off x="5893125" y="2586334"/>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1</a:t>
                </a:r>
                <a:r>
                  <a:rPr lang="en-US" sz="1050" baseline="-25000" dirty="0">
                    <a:solidFill>
                      <a:schemeClr val="accent6">
                        <a:lumMod val="75000"/>
                      </a:schemeClr>
                    </a:solidFill>
                    <a:latin typeface="Arial" panose="020B0604020202020204" pitchFamily="34" charset="0"/>
                    <a:cs typeface="Arial" panose="020B0604020202020204" pitchFamily="34" charset="0"/>
                  </a:rPr>
                  <a:t>2</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2" name="TextBox 231"/>
              <p:cNvSpPr txBox="1"/>
              <p:nvPr/>
            </p:nvSpPr>
            <p:spPr>
              <a:xfrm>
                <a:off x="5893125" y="329695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3" name="TextBox 232"/>
              <p:cNvSpPr txBox="1"/>
              <p:nvPr/>
            </p:nvSpPr>
            <p:spPr>
              <a:xfrm>
                <a:off x="5893125" y="402326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4" name="TextBox 233"/>
              <p:cNvSpPr txBox="1"/>
              <p:nvPr/>
            </p:nvSpPr>
            <p:spPr>
              <a:xfrm>
                <a:off x="7921909" y="2452518"/>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5" name="TextBox 234"/>
              <p:cNvSpPr txBox="1"/>
              <p:nvPr/>
            </p:nvSpPr>
            <p:spPr>
              <a:xfrm>
                <a:off x="7921909" y="338744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8" name="TextBox 237"/>
              <p:cNvSpPr txBox="1"/>
              <p:nvPr/>
            </p:nvSpPr>
            <p:spPr>
              <a:xfrm>
                <a:off x="5413016" y="1852439"/>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1</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6" name="TextBox 245"/>
              <p:cNvSpPr txBox="1"/>
              <p:nvPr/>
            </p:nvSpPr>
            <p:spPr>
              <a:xfrm>
                <a:off x="5413016" y="2600814"/>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2</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7" name="TextBox 246"/>
              <p:cNvSpPr txBox="1"/>
              <p:nvPr/>
            </p:nvSpPr>
            <p:spPr>
              <a:xfrm>
                <a:off x="5413016" y="334977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48" name="TextBox 247"/>
              <p:cNvSpPr txBox="1"/>
              <p:nvPr/>
            </p:nvSpPr>
            <p:spPr>
              <a:xfrm>
                <a:off x="5413016" y="4007619"/>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74" name="TextBox 73"/>
              <p:cNvSpPr txBox="1"/>
              <p:nvPr/>
            </p:nvSpPr>
            <p:spPr>
              <a:xfrm>
                <a:off x="4226637" y="3027454"/>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5" name="TextBox 74"/>
              <p:cNvSpPr txBox="1"/>
              <p:nvPr/>
            </p:nvSpPr>
            <p:spPr>
              <a:xfrm>
                <a:off x="4226637" y="3480770"/>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32</a:t>
                </a:r>
                <a:endParaRPr lang="en-SG" sz="1050" baseline="-25000" dirty="0">
                  <a:solidFill>
                    <a:schemeClr val="accent5"/>
                  </a:solidFill>
                  <a:latin typeface="Arial" panose="020B0604020202020204" pitchFamily="34" charset="0"/>
                  <a:cs typeface="Arial" panose="020B0604020202020204" pitchFamily="34" charset="0"/>
                </a:endParaRPr>
              </a:p>
            </p:txBody>
          </p:sp>
        </p:grpSp>
      </p:grpSp>
      <mc:AlternateContent xmlns:mc="http://schemas.openxmlformats.org/markup-compatibility/2006" xmlns:a14="http://schemas.microsoft.com/office/drawing/2010/main">
        <mc:Choice Requires="a14">
          <p:sp>
            <p:nvSpPr>
              <p:cNvPr id="76" name="TextBox 75"/>
              <p:cNvSpPr txBox="1"/>
              <p:nvPr/>
            </p:nvSpPr>
            <p:spPr>
              <a:xfrm>
                <a:off x="4923357" y="2236981"/>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2</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12</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22</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32</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2</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6" name="TextBox 75"/>
              <p:cNvSpPr txBox="1">
                <a:spLocks noRot="1" noChangeAspect="1" noMove="1" noResize="1" noEditPoints="1" noAdjustHandles="1" noChangeArrowheads="1" noChangeShapeType="1" noTextEdit="1"/>
              </p:cNvSpPr>
              <p:nvPr/>
            </p:nvSpPr>
            <p:spPr>
              <a:xfrm>
                <a:off x="4923357" y="2236981"/>
                <a:ext cx="4117537" cy="328423"/>
              </a:xfrm>
              <a:prstGeom prst="rect">
                <a:avLst/>
              </a:prstGeom>
              <a:blipFill>
                <a:blip r:embed="rId3"/>
                <a:stretch>
                  <a:fillRect l="-2370" t="-25926" r="-2370" b="-48148"/>
                </a:stretch>
              </a:blipFill>
            </p:spPr>
            <p:txBody>
              <a:bodyPr/>
              <a:lstStyle/>
              <a:p>
                <a:r>
                  <a:rPr lang="en-SG">
                    <a:noFill/>
                  </a:rPr>
                  <a:t> </a:t>
                </a:r>
              </a:p>
            </p:txBody>
          </p:sp>
        </mc:Fallback>
      </mc:AlternateContent>
      <p:cxnSp>
        <p:nvCxnSpPr>
          <p:cNvPr id="77" name="Straight Connector 76"/>
          <p:cNvCxnSpPr/>
          <p:nvPr/>
        </p:nvCxnSpPr>
        <p:spPr>
          <a:xfrm>
            <a:off x="4596287" y="1473653"/>
            <a:ext cx="0" cy="32167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p:cNvSpPr txBox="1"/>
              <p:nvPr/>
            </p:nvSpPr>
            <p:spPr>
              <a:xfrm>
                <a:off x="4383968" y="2352584"/>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1</m:t>
                      </m:r>
                    </m:oMath>
                  </m:oMathPara>
                </a14:m>
                <a:endParaRPr lang="en-SG" sz="1050" baseline="-25000" dirty="0">
                  <a:solidFill>
                    <a:schemeClr val="bg1">
                      <a:lumMod val="75000"/>
                    </a:schemeClr>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4383968" y="2352584"/>
                <a:ext cx="147476" cy="157864"/>
              </a:xfrm>
              <a:prstGeom prst="rect">
                <a:avLst/>
              </a:prstGeom>
              <a:blipFill>
                <a:blip r:embed="rId4"/>
                <a:stretch>
                  <a:fillRect l="-12500" r="-16667"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4383968" y="305686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2</m:t>
                      </m:r>
                    </m:oMath>
                  </m:oMathPara>
                </a14:m>
                <a:endParaRPr lang="en-SG" sz="1050" baseline="-25000" dirty="0">
                  <a:solidFill>
                    <a:schemeClr val="bg1">
                      <a:lumMod val="75000"/>
                    </a:schemeClr>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4383968" y="3056867"/>
                <a:ext cx="147476" cy="157864"/>
              </a:xfrm>
              <a:prstGeom prst="rect">
                <a:avLst/>
              </a:prstGeom>
              <a:blipFill>
                <a:blip r:embed="rId5"/>
                <a:stretch>
                  <a:fillRect l="-12500" r="-16667" b="-19231"/>
                </a:stretch>
              </a:blipFill>
            </p:spPr>
            <p:txBody>
              <a:bodyPr/>
              <a:lstStyle/>
              <a:p>
                <a:r>
                  <a:rPr lang="en-SG">
                    <a:noFill/>
                  </a:rPr>
                  <a:t> </a:t>
                </a:r>
              </a:p>
            </p:txBody>
          </p:sp>
        </mc:Fallback>
      </mc:AlternateContent>
      <p:sp>
        <p:nvSpPr>
          <p:cNvPr id="72" name="Right Arrow 71"/>
          <p:cNvSpPr/>
          <p:nvPr/>
        </p:nvSpPr>
        <p:spPr>
          <a:xfrm>
            <a:off x="994410" y="3917679"/>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3" name="TextBox 72"/>
          <p:cNvSpPr txBox="1"/>
          <p:nvPr/>
        </p:nvSpPr>
        <p:spPr>
          <a:xfrm>
            <a:off x="1775325" y="4055717"/>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0019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All </a:t>
            </a:r>
            <a:r>
              <a:rPr lang="en-US" b="1" dirty="0" err="1">
                <a:solidFill>
                  <a:schemeClr val="bg1"/>
                </a:solidFill>
                <a:latin typeface="Arial" panose="020B0604020202020204" pitchFamily="34" charset="0"/>
                <a:cs typeface="Arial" panose="020B0604020202020204" pitchFamily="34" charset="0"/>
              </a:rPr>
              <a:t>Perceptrons</a:t>
            </a:r>
            <a:endParaRPr lang="en-SG" b="1"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TextBox 59"/>
              <p:cNvSpPr txBox="1"/>
              <p:nvPr/>
            </p:nvSpPr>
            <p:spPr>
              <a:xfrm>
                <a:off x="4923357" y="1688062"/>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1</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11</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21</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31</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1</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923357" y="1688062"/>
                <a:ext cx="4117537" cy="328423"/>
              </a:xfrm>
              <a:prstGeom prst="rect">
                <a:avLst/>
              </a:prstGeom>
              <a:blipFill>
                <a:blip r:embed="rId2"/>
                <a:stretch>
                  <a:fillRect l="-2370" t="-25926" r="-2370" b="-48148"/>
                </a:stretch>
              </a:blipFill>
            </p:spPr>
            <p:txBody>
              <a:bodyPr/>
              <a:lstStyle/>
              <a:p>
                <a:r>
                  <a:rPr lang="en-SG">
                    <a:noFill/>
                  </a:rPr>
                  <a:t> </a:t>
                </a:r>
              </a:p>
            </p:txBody>
          </p:sp>
        </mc:Fallback>
      </mc:AlternateContent>
      <p:grpSp>
        <p:nvGrpSpPr>
          <p:cNvPr id="182" name="Group 181"/>
          <p:cNvGrpSpPr/>
          <p:nvPr/>
        </p:nvGrpSpPr>
        <p:grpSpPr>
          <a:xfrm>
            <a:off x="-41134" y="1653635"/>
            <a:ext cx="4531642" cy="2127882"/>
            <a:chOff x="2487437" y="1852439"/>
            <a:chExt cx="6042189" cy="2837176"/>
          </a:xfrm>
        </p:grpSpPr>
        <p:sp>
          <p:nvSpPr>
            <p:cNvPr id="183" name="TextBox 182"/>
            <p:cNvSpPr txBox="1"/>
            <p:nvPr/>
          </p:nvSpPr>
          <p:spPr>
            <a:xfrm>
              <a:off x="2782028" y="4000414"/>
              <a:ext cx="50749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grpSp>
          <p:nvGrpSpPr>
            <p:cNvPr id="184" name="Group 183"/>
            <p:cNvGrpSpPr/>
            <p:nvPr/>
          </p:nvGrpSpPr>
          <p:grpSpPr>
            <a:xfrm>
              <a:off x="2487437" y="1852439"/>
              <a:ext cx="6042189" cy="2837176"/>
              <a:chOff x="2487437" y="1852439"/>
              <a:chExt cx="6042189" cy="2837176"/>
            </a:xfrm>
          </p:grpSpPr>
          <p:sp>
            <p:nvSpPr>
              <p:cNvPr id="185" name="Oval 184"/>
              <p:cNvSpPr/>
              <p:nvPr/>
            </p:nvSpPr>
            <p:spPr>
              <a:xfrm>
                <a:off x="3511611" y="256137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6" name="Oval 185"/>
              <p:cNvSpPr/>
              <p:nvPr/>
            </p:nvSpPr>
            <p:spPr>
              <a:xfrm>
                <a:off x="3511611" y="3254797"/>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7" name="Oval 186"/>
              <p:cNvSpPr/>
              <p:nvPr/>
            </p:nvSpPr>
            <p:spPr>
              <a:xfrm>
                <a:off x="3511611" y="400041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8" name="Oval 187"/>
              <p:cNvSpPr/>
              <p:nvPr/>
            </p:nvSpPr>
            <p:spPr>
              <a:xfrm>
                <a:off x="5561129" y="4237670"/>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9" name="Oval 188"/>
              <p:cNvSpPr/>
              <p:nvPr/>
            </p:nvSpPr>
            <p:spPr>
              <a:xfrm>
                <a:off x="5561129" y="2109434"/>
                <a:ext cx="451945" cy="451945"/>
              </a:xfrm>
              <a:prstGeom prst="ellipse">
                <a:avLst/>
              </a:prstGeom>
              <a:solidFill>
                <a:schemeClr val="accent4">
                  <a:lumMod val="20000"/>
                  <a:lumOff val="80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90" name="Oval 189"/>
              <p:cNvSpPr/>
              <p:nvPr/>
            </p:nvSpPr>
            <p:spPr>
              <a:xfrm>
                <a:off x="5561129" y="279156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1" name="Oval 190"/>
              <p:cNvSpPr/>
              <p:nvPr/>
            </p:nvSpPr>
            <p:spPr>
              <a:xfrm>
                <a:off x="7610647" y="3634510"/>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2" name="Oval 191"/>
              <p:cNvSpPr/>
              <p:nvPr/>
            </p:nvSpPr>
            <p:spPr>
              <a:xfrm>
                <a:off x="7610647" y="2699089"/>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93" name="Straight Arrow Connector 192"/>
              <p:cNvCxnSpPr>
                <a:stCxn id="185" idx="6"/>
                <a:endCxn id="189" idx="2"/>
              </p:cNvCxnSpPr>
              <p:nvPr/>
            </p:nvCxnSpPr>
            <p:spPr>
              <a:xfrm flipV="1">
                <a:off x="3963556" y="2335407"/>
                <a:ext cx="1597573" cy="4519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85" idx="6"/>
                <a:endCxn id="190" idx="2"/>
              </p:cNvCxnSpPr>
              <p:nvPr/>
            </p:nvCxnSpPr>
            <p:spPr>
              <a:xfrm>
                <a:off x="3963556" y="2787352"/>
                <a:ext cx="1597573" cy="230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85" idx="6"/>
                <a:endCxn id="188" idx="2"/>
              </p:cNvCxnSpPr>
              <p:nvPr/>
            </p:nvCxnSpPr>
            <p:spPr>
              <a:xfrm>
                <a:off x="3963556" y="2787352"/>
                <a:ext cx="1597573" cy="167629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86" idx="6"/>
                <a:endCxn id="189" idx="2"/>
              </p:cNvCxnSpPr>
              <p:nvPr/>
            </p:nvCxnSpPr>
            <p:spPr>
              <a:xfrm flipV="1">
                <a:off x="3963556" y="2335407"/>
                <a:ext cx="1597573" cy="114536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6"/>
                <a:endCxn id="190" idx="2"/>
              </p:cNvCxnSpPr>
              <p:nvPr/>
            </p:nvCxnSpPr>
            <p:spPr>
              <a:xfrm flipV="1">
                <a:off x="3963556" y="3017542"/>
                <a:ext cx="1597573" cy="4632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6" idx="6"/>
                <a:endCxn id="188" idx="2"/>
              </p:cNvCxnSpPr>
              <p:nvPr/>
            </p:nvCxnSpPr>
            <p:spPr>
              <a:xfrm>
                <a:off x="3963556" y="3480770"/>
                <a:ext cx="1597573" cy="98287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7" idx="6"/>
                <a:endCxn id="189" idx="2"/>
              </p:cNvCxnSpPr>
              <p:nvPr/>
            </p:nvCxnSpPr>
            <p:spPr>
              <a:xfrm flipV="1">
                <a:off x="3963556" y="2335407"/>
                <a:ext cx="1597573" cy="189098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87" idx="6"/>
                <a:endCxn id="190" idx="2"/>
              </p:cNvCxnSpPr>
              <p:nvPr/>
            </p:nvCxnSpPr>
            <p:spPr>
              <a:xfrm flipV="1">
                <a:off x="3963556" y="3017542"/>
                <a:ext cx="1597573" cy="12088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7" idx="6"/>
                <a:endCxn id="188" idx="2"/>
              </p:cNvCxnSpPr>
              <p:nvPr/>
            </p:nvCxnSpPr>
            <p:spPr>
              <a:xfrm>
                <a:off x="3963556" y="4226387"/>
                <a:ext cx="1597573" cy="2372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89" idx="6"/>
                <a:endCxn id="192" idx="2"/>
              </p:cNvCxnSpPr>
              <p:nvPr/>
            </p:nvCxnSpPr>
            <p:spPr>
              <a:xfrm>
                <a:off x="6013074" y="2335407"/>
                <a:ext cx="1597573" cy="5896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89" idx="6"/>
                <a:endCxn id="191" idx="2"/>
              </p:cNvCxnSpPr>
              <p:nvPr/>
            </p:nvCxnSpPr>
            <p:spPr>
              <a:xfrm>
                <a:off x="6013074" y="2335407"/>
                <a:ext cx="1597573" cy="15250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90" idx="6"/>
                <a:endCxn id="192" idx="2"/>
              </p:cNvCxnSpPr>
              <p:nvPr/>
            </p:nvCxnSpPr>
            <p:spPr>
              <a:xfrm flipV="1">
                <a:off x="6013074" y="2925062"/>
                <a:ext cx="1597573" cy="9248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0" idx="6"/>
                <a:endCxn id="191" idx="2"/>
              </p:cNvCxnSpPr>
              <p:nvPr/>
            </p:nvCxnSpPr>
            <p:spPr>
              <a:xfrm>
                <a:off x="6013074" y="3017542"/>
                <a:ext cx="1597573" cy="84294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88" idx="6"/>
                <a:endCxn id="191" idx="2"/>
              </p:cNvCxnSpPr>
              <p:nvPr/>
            </p:nvCxnSpPr>
            <p:spPr>
              <a:xfrm flipV="1">
                <a:off x="6013074" y="3860483"/>
                <a:ext cx="1597573" cy="6031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88" idx="6"/>
                <a:endCxn id="192" idx="2"/>
              </p:cNvCxnSpPr>
              <p:nvPr/>
            </p:nvCxnSpPr>
            <p:spPr>
              <a:xfrm flipV="1">
                <a:off x="6013074" y="2925062"/>
                <a:ext cx="1597573" cy="153858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2487437" y="2553798"/>
                <a:ext cx="77475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209" name="TextBox 208"/>
              <p:cNvSpPr txBox="1"/>
              <p:nvPr/>
            </p:nvSpPr>
            <p:spPr>
              <a:xfrm>
                <a:off x="2561476" y="3287343"/>
                <a:ext cx="67692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cxnSp>
            <p:nvCxnSpPr>
              <p:cNvPr id="210" name="Straight Arrow Connector 209"/>
              <p:cNvCxnSpPr/>
              <p:nvPr/>
            </p:nvCxnSpPr>
            <p:spPr>
              <a:xfrm>
                <a:off x="3233973" y="277465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3233973" y="347200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3233973" y="421458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a:off x="8078150" y="2925061"/>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8078150" y="3860483"/>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5568788" y="35346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16" name="Straight Arrow Connector 215"/>
              <p:cNvCxnSpPr>
                <a:stCxn id="186" idx="6"/>
                <a:endCxn id="215" idx="2"/>
              </p:cNvCxnSpPr>
              <p:nvPr/>
            </p:nvCxnSpPr>
            <p:spPr>
              <a:xfrm>
                <a:off x="3963556" y="3480770"/>
                <a:ext cx="1605232" cy="27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185" idx="6"/>
                <a:endCxn id="215" idx="2"/>
              </p:cNvCxnSpPr>
              <p:nvPr/>
            </p:nvCxnSpPr>
            <p:spPr>
              <a:xfrm>
                <a:off x="3963556" y="2787352"/>
                <a:ext cx="1605232" cy="973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5" idx="6"/>
                <a:endCxn id="192" idx="2"/>
              </p:cNvCxnSpPr>
              <p:nvPr/>
            </p:nvCxnSpPr>
            <p:spPr>
              <a:xfrm flipV="1">
                <a:off x="6020733" y="2925062"/>
                <a:ext cx="1589914" cy="8355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5" idx="6"/>
                <a:endCxn id="191" idx="2"/>
              </p:cNvCxnSpPr>
              <p:nvPr/>
            </p:nvCxnSpPr>
            <p:spPr>
              <a:xfrm>
                <a:off x="6020733" y="3760582"/>
                <a:ext cx="1589914" cy="999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4219900" y="2301350"/>
                <a:ext cx="56635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1" name="TextBox 220"/>
              <p:cNvSpPr txBox="1"/>
              <p:nvPr/>
            </p:nvSpPr>
            <p:spPr>
              <a:xfrm>
                <a:off x="4263424" y="2845642"/>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13</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2" name="TextBox 221"/>
              <p:cNvSpPr txBox="1"/>
              <p:nvPr/>
            </p:nvSpPr>
            <p:spPr>
              <a:xfrm>
                <a:off x="6247971" y="2170186"/>
                <a:ext cx="607717"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3" name="TextBox 222"/>
              <p:cNvSpPr txBox="1"/>
              <p:nvPr/>
            </p:nvSpPr>
            <p:spPr>
              <a:xfrm>
                <a:off x="6312942" y="2526946"/>
                <a:ext cx="607075"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4" name="TextBox 223"/>
              <p:cNvSpPr txBox="1"/>
              <p:nvPr/>
            </p:nvSpPr>
            <p:spPr>
              <a:xfrm>
                <a:off x="5625597" y="211197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5" name="TextBox 224"/>
              <p:cNvSpPr txBox="1"/>
              <p:nvPr/>
            </p:nvSpPr>
            <p:spPr>
              <a:xfrm>
                <a:off x="5625597" y="279653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6" name="TextBox 225"/>
              <p:cNvSpPr txBox="1"/>
              <p:nvPr/>
            </p:nvSpPr>
            <p:spPr>
              <a:xfrm>
                <a:off x="5625597" y="3533792"/>
                <a:ext cx="534737" cy="430887"/>
              </a:xfrm>
              <a:prstGeom prst="rect">
                <a:avLst/>
              </a:prstGeom>
              <a:noFill/>
            </p:spPr>
            <p:txBody>
              <a:bodyPr wrap="square" rtlCol="0">
                <a:spAutoFit/>
              </a:bodyPr>
              <a:lstStyle/>
              <a:p>
                <a:r>
                  <a:rPr lang="el-GR" sz="1500" dirty="0"/>
                  <a:t>σ</a:t>
                </a:r>
                <a:endParaRPr lang="en-SG" sz="1500" dirty="0"/>
              </a:p>
            </p:txBody>
          </p:sp>
          <p:sp>
            <p:nvSpPr>
              <p:cNvPr id="227" name="TextBox 226"/>
              <p:cNvSpPr txBox="1"/>
              <p:nvPr/>
            </p:nvSpPr>
            <p:spPr>
              <a:xfrm>
                <a:off x="5625597" y="4247583"/>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8" name="TextBox 227"/>
              <p:cNvSpPr txBox="1"/>
              <p:nvPr/>
            </p:nvSpPr>
            <p:spPr>
              <a:xfrm>
                <a:off x="7680573" y="270581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9" name="TextBox 228"/>
              <p:cNvSpPr txBox="1"/>
              <p:nvPr/>
            </p:nvSpPr>
            <p:spPr>
              <a:xfrm>
                <a:off x="7680573" y="3652139"/>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30" name="TextBox 229"/>
              <p:cNvSpPr txBox="1"/>
              <p:nvPr/>
            </p:nvSpPr>
            <p:spPr>
              <a:xfrm>
                <a:off x="5893125" y="1894846"/>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1" name="TextBox 230"/>
              <p:cNvSpPr txBox="1"/>
              <p:nvPr/>
            </p:nvSpPr>
            <p:spPr>
              <a:xfrm>
                <a:off x="5893125" y="258633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2" name="TextBox 231"/>
              <p:cNvSpPr txBox="1"/>
              <p:nvPr/>
            </p:nvSpPr>
            <p:spPr>
              <a:xfrm>
                <a:off x="5893125" y="3296954"/>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1</a:t>
                </a:r>
                <a:r>
                  <a:rPr lang="en-US" sz="1050" baseline="-25000" dirty="0">
                    <a:solidFill>
                      <a:schemeClr val="accent6">
                        <a:lumMod val="75000"/>
                      </a:schemeClr>
                    </a:solidFill>
                    <a:latin typeface="Arial" panose="020B0604020202020204" pitchFamily="34" charset="0"/>
                    <a:cs typeface="Arial" panose="020B0604020202020204" pitchFamily="34" charset="0"/>
                  </a:rPr>
                  <a:t>3</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3" name="TextBox 232"/>
              <p:cNvSpPr txBox="1"/>
              <p:nvPr/>
            </p:nvSpPr>
            <p:spPr>
              <a:xfrm>
                <a:off x="5893125" y="402326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4" name="TextBox 233"/>
              <p:cNvSpPr txBox="1"/>
              <p:nvPr/>
            </p:nvSpPr>
            <p:spPr>
              <a:xfrm>
                <a:off x="7921909" y="2452518"/>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5" name="TextBox 234"/>
              <p:cNvSpPr txBox="1"/>
              <p:nvPr/>
            </p:nvSpPr>
            <p:spPr>
              <a:xfrm>
                <a:off x="7921909" y="338744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8" name="TextBox 237"/>
              <p:cNvSpPr txBox="1"/>
              <p:nvPr/>
            </p:nvSpPr>
            <p:spPr>
              <a:xfrm>
                <a:off x="5413016" y="1852439"/>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1</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6" name="TextBox 245"/>
              <p:cNvSpPr txBox="1"/>
              <p:nvPr/>
            </p:nvSpPr>
            <p:spPr>
              <a:xfrm>
                <a:off x="5413016" y="2600814"/>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2</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7" name="TextBox 246"/>
              <p:cNvSpPr txBox="1"/>
              <p:nvPr/>
            </p:nvSpPr>
            <p:spPr>
              <a:xfrm>
                <a:off x="5413016" y="3349770"/>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3</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8" name="TextBox 247"/>
              <p:cNvSpPr txBox="1"/>
              <p:nvPr/>
            </p:nvSpPr>
            <p:spPr>
              <a:xfrm>
                <a:off x="5413016" y="4007619"/>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h</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74" name="TextBox 73"/>
              <p:cNvSpPr txBox="1"/>
              <p:nvPr/>
            </p:nvSpPr>
            <p:spPr>
              <a:xfrm>
                <a:off x="4226637" y="3288910"/>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23</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5" name="TextBox 74"/>
              <p:cNvSpPr txBox="1"/>
              <p:nvPr/>
            </p:nvSpPr>
            <p:spPr>
              <a:xfrm>
                <a:off x="4226637" y="3742224"/>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33</a:t>
                </a:r>
                <a:endParaRPr lang="en-SG" sz="1050" baseline="-25000" dirty="0">
                  <a:solidFill>
                    <a:schemeClr val="accent5"/>
                  </a:solidFill>
                  <a:latin typeface="Arial" panose="020B0604020202020204" pitchFamily="34" charset="0"/>
                  <a:cs typeface="Arial" panose="020B0604020202020204" pitchFamily="34" charset="0"/>
                </a:endParaRPr>
              </a:p>
            </p:txBody>
          </p:sp>
        </p:grpSp>
      </p:grpSp>
      <mc:AlternateContent xmlns:mc="http://schemas.openxmlformats.org/markup-compatibility/2006" xmlns:a14="http://schemas.microsoft.com/office/drawing/2010/main">
        <mc:Choice Requires="a14">
          <p:sp>
            <p:nvSpPr>
              <p:cNvPr id="76" name="TextBox 75"/>
              <p:cNvSpPr txBox="1"/>
              <p:nvPr/>
            </p:nvSpPr>
            <p:spPr>
              <a:xfrm>
                <a:off x="4923357" y="2236981"/>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2</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12</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22</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32</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2</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6" name="TextBox 75"/>
              <p:cNvSpPr txBox="1">
                <a:spLocks noRot="1" noChangeAspect="1" noMove="1" noResize="1" noEditPoints="1" noAdjustHandles="1" noChangeArrowheads="1" noChangeShapeType="1" noTextEdit="1"/>
              </p:cNvSpPr>
              <p:nvPr/>
            </p:nvSpPr>
            <p:spPr>
              <a:xfrm>
                <a:off x="4923357" y="2236981"/>
                <a:ext cx="4117537" cy="328423"/>
              </a:xfrm>
              <a:prstGeom prst="rect">
                <a:avLst/>
              </a:prstGeom>
              <a:blipFill>
                <a:blip r:embed="rId3"/>
                <a:stretch>
                  <a:fillRect l="-2370" t="-25926" r="-2370" b="-48148"/>
                </a:stretch>
              </a:blipFill>
            </p:spPr>
            <p:txBody>
              <a:bodyPr/>
              <a:lstStyle/>
              <a:p>
                <a:r>
                  <a:rPr lang="en-SG">
                    <a:noFill/>
                  </a:rPr>
                  <a:t> </a:t>
                </a:r>
              </a:p>
            </p:txBody>
          </p:sp>
        </mc:Fallback>
      </mc:AlternateContent>
      <p:cxnSp>
        <p:nvCxnSpPr>
          <p:cNvPr id="7" name="Straight Arrow Connector 6"/>
          <p:cNvCxnSpPr>
            <a:stCxn id="187" idx="6"/>
            <a:endCxn id="215" idx="2"/>
          </p:cNvCxnSpPr>
          <p:nvPr/>
        </p:nvCxnSpPr>
        <p:spPr>
          <a:xfrm flipV="1">
            <a:off x="1065955" y="3084742"/>
            <a:ext cx="1203924" cy="349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4923357" y="2793750"/>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3</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13</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23</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33</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3</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7" name="TextBox 76"/>
              <p:cNvSpPr txBox="1">
                <a:spLocks noRot="1" noChangeAspect="1" noMove="1" noResize="1" noEditPoints="1" noAdjustHandles="1" noChangeArrowheads="1" noChangeShapeType="1" noTextEdit="1"/>
              </p:cNvSpPr>
              <p:nvPr/>
            </p:nvSpPr>
            <p:spPr>
              <a:xfrm>
                <a:off x="4923357" y="2793750"/>
                <a:ext cx="4117537" cy="328423"/>
              </a:xfrm>
              <a:prstGeom prst="rect">
                <a:avLst/>
              </a:prstGeom>
              <a:blipFill>
                <a:blip r:embed="rId4"/>
                <a:stretch>
                  <a:fillRect l="-2370" t="-24074" r="-2370" b="-48148"/>
                </a:stretch>
              </a:blipFill>
            </p:spPr>
            <p:txBody>
              <a:bodyPr/>
              <a:lstStyle/>
              <a:p>
                <a:r>
                  <a:rPr lang="en-SG">
                    <a:noFill/>
                  </a:rPr>
                  <a:t> </a:t>
                </a:r>
              </a:p>
            </p:txBody>
          </p:sp>
        </mc:Fallback>
      </mc:AlternateContent>
      <p:cxnSp>
        <p:nvCxnSpPr>
          <p:cNvPr id="78" name="Straight Connector 77"/>
          <p:cNvCxnSpPr/>
          <p:nvPr/>
        </p:nvCxnSpPr>
        <p:spPr>
          <a:xfrm>
            <a:off x="4596287" y="1473653"/>
            <a:ext cx="0" cy="32167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p:cNvSpPr txBox="1"/>
              <p:nvPr/>
            </p:nvSpPr>
            <p:spPr>
              <a:xfrm>
                <a:off x="4383968" y="2352584"/>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1</m:t>
                      </m:r>
                    </m:oMath>
                  </m:oMathPara>
                </a14:m>
                <a:endParaRPr lang="en-SG" sz="1050" baseline="-25000" dirty="0">
                  <a:solidFill>
                    <a:schemeClr val="bg1">
                      <a:lumMod val="75000"/>
                    </a:schemeClr>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4383968" y="2352584"/>
                <a:ext cx="147476" cy="157864"/>
              </a:xfrm>
              <a:prstGeom prst="rect">
                <a:avLst/>
              </a:prstGeom>
              <a:blipFill>
                <a:blip r:embed="rId5"/>
                <a:stretch>
                  <a:fillRect l="-12500" r="-16667"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4383968" y="305686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2</m:t>
                      </m:r>
                    </m:oMath>
                  </m:oMathPara>
                </a14:m>
                <a:endParaRPr lang="en-SG" sz="1050" baseline="-25000" dirty="0">
                  <a:solidFill>
                    <a:schemeClr val="bg1">
                      <a:lumMod val="75000"/>
                    </a:schemeClr>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4383968" y="3056867"/>
                <a:ext cx="147476" cy="157864"/>
              </a:xfrm>
              <a:prstGeom prst="rect">
                <a:avLst/>
              </a:prstGeom>
              <a:blipFill>
                <a:blip r:embed="rId6"/>
                <a:stretch>
                  <a:fillRect l="-12500" r="-16667" b="-19231"/>
                </a:stretch>
              </a:blipFill>
            </p:spPr>
            <p:txBody>
              <a:bodyPr/>
              <a:lstStyle/>
              <a:p>
                <a:r>
                  <a:rPr lang="en-SG">
                    <a:noFill/>
                  </a:rPr>
                  <a:t> </a:t>
                </a:r>
              </a:p>
            </p:txBody>
          </p:sp>
        </mc:Fallback>
      </mc:AlternateContent>
      <p:sp>
        <p:nvSpPr>
          <p:cNvPr id="81" name="Right Arrow 80"/>
          <p:cNvSpPr/>
          <p:nvPr/>
        </p:nvSpPr>
        <p:spPr>
          <a:xfrm>
            <a:off x="994410" y="3917679"/>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2" name="TextBox 81"/>
          <p:cNvSpPr txBox="1"/>
          <p:nvPr/>
        </p:nvSpPr>
        <p:spPr>
          <a:xfrm>
            <a:off x="1775325" y="4055717"/>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5483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6B3A-940F-4729-9160-FC1EAA4E1CC8}"/>
              </a:ext>
            </a:extLst>
          </p:cNvPr>
          <p:cNvSpPr>
            <a:spLocks noGrp="1"/>
          </p:cNvSpPr>
          <p:nvPr>
            <p:ph type="title"/>
          </p:nvPr>
        </p:nvSpPr>
        <p:spPr/>
        <p:txBody>
          <a:bodyPr>
            <a:normAutofit fontScale="90000"/>
          </a:bodyPr>
          <a:lstStyle/>
          <a:p>
            <a:r>
              <a:rPr lang="en-US" sz="4400" b="1" dirty="0">
                <a:solidFill>
                  <a:schemeClr val="bg1"/>
                </a:solidFill>
                <a:latin typeface="+mj-lt"/>
              </a:rPr>
              <a:t>Machine Learning with Graphs I</a:t>
            </a:r>
            <a:endParaRPr lang="en-SG" sz="4400" b="1" dirty="0">
              <a:solidFill>
                <a:schemeClr val="bg1"/>
              </a:solidFill>
              <a:latin typeface="+mj-lt"/>
            </a:endParaRPr>
          </a:p>
        </p:txBody>
      </p:sp>
      <p:sp>
        <p:nvSpPr>
          <p:cNvPr id="3" name="Text Placeholder 2">
            <a:extLst>
              <a:ext uri="{FF2B5EF4-FFF2-40B4-BE49-F238E27FC236}">
                <a16:creationId xmlns:a16="http://schemas.microsoft.com/office/drawing/2014/main" id="{D2B2D170-8899-4D45-A594-8728E6658C29}"/>
              </a:ext>
            </a:extLst>
          </p:cNvPr>
          <p:cNvSpPr>
            <a:spLocks noGrp="1"/>
          </p:cNvSpPr>
          <p:nvPr>
            <p:ph type="body" idx="1"/>
          </p:nvPr>
        </p:nvSpPr>
        <p:spPr/>
        <p:txBody>
          <a:bodyPr/>
          <a:lstStyle/>
          <a:p>
            <a:r>
              <a:rPr lang="en-SG" dirty="0"/>
              <a:t>Graph Neural Network </a:t>
            </a:r>
          </a:p>
          <a:p>
            <a:r>
              <a:rPr lang="en-SG" dirty="0"/>
              <a:t>Understand how does Neural Network works</a:t>
            </a:r>
          </a:p>
        </p:txBody>
      </p:sp>
    </p:spTree>
    <p:extLst>
      <p:ext uri="{BB962C8B-B14F-4D97-AF65-F5344CB8AC3E}">
        <p14:creationId xmlns:p14="http://schemas.microsoft.com/office/powerpoint/2010/main" val="1346669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All </a:t>
            </a:r>
            <a:r>
              <a:rPr lang="en-US" b="1" dirty="0" err="1">
                <a:solidFill>
                  <a:schemeClr val="bg1"/>
                </a:solidFill>
                <a:latin typeface="Arial" panose="020B0604020202020204" pitchFamily="34" charset="0"/>
                <a:cs typeface="Arial" panose="020B0604020202020204" pitchFamily="34" charset="0"/>
              </a:rPr>
              <a:t>Perceptrons</a:t>
            </a:r>
            <a:endParaRPr lang="en-SG" b="1" dirty="0">
              <a:solidFill>
                <a:schemeClr val="bg1"/>
              </a:solidFill>
              <a:latin typeface="Arial" panose="020B0604020202020204" pitchFamily="34" charset="0"/>
              <a:cs typeface="Arial" panose="020B0604020202020204" pitchFamily="34" charset="0"/>
            </a:endParaRPr>
          </a:p>
        </p:txBody>
      </p:sp>
      <p:cxnSp>
        <p:nvCxnSpPr>
          <p:cNvPr id="5" name="Straight Connector 4"/>
          <p:cNvCxnSpPr/>
          <p:nvPr/>
        </p:nvCxnSpPr>
        <p:spPr>
          <a:xfrm>
            <a:off x="635613" y="1079349"/>
            <a:ext cx="7879737" cy="0"/>
          </a:xfrm>
          <a:prstGeom prst="line">
            <a:avLst/>
          </a:prstGeom>
          <a:ln w="76200">
            <a:solidFill>
              <a:srgbClr val="083763">
                <a:alpha val="32941"/>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4923357" y="1688062"/>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1</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11</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21</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31</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1</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923357" y="1688062"/>
                <a:ext cx="4117537" cy="328423"/>
              </a:xfrm>
              <a:prstGeom prst="rect">
                <a:avLst/>
              </a:prstGeom>
              <a:blipFill>
                <a:blip r:embed="rId2"/>
                <a:stretch>
                  <a:fillRect l="-2370" t="-25926" r="-2370" b="-48148"/>
                </a:stretch>
              </a:blipFill>
            </p:spPr>
            <p:txBody>
              <a:bodyPr/>
              <a:lstStyle/>
              <a:p>
                <a:r>
                  <a:rPr lang="en-SG">
                    <a:noFill/>
                  </a:rPr>
                  <a:t> </a:t>
                </a:r>
              </a:p>
            </p:txBody>
          </p:sp>
        </mc:Fallback>
      </mc:AlternateContent>
      <p:grpSp>
        <p:nvGrpSpPr>
          <p:cNvPr id="182" name="Group 181"/>
          <p:cNvGrpSpPr/>
          <p:nvPr/>
        </p:nvGrpSpPr>
        <p:grpSpPr>
          <a:xfrm>
            <a:off x="-41134" y="1653635"/>
            <a:ext cx="4531642" cy="2127882"/>
            <a:chOff x="2487437" y="1852439"/>
            <a:chExt cx="6042189" cy="2837176"/>
          </a:xfrm>
        </p:grpSpPr>
        <p:sp>
          <p:nvSpPr>
            <p:cNvPr id="183" name="TextBox 182"/>
            <p:cNvSpPr txBox="1"/>
            <p:nvPr/>
          </p:nvSpPr>
          <p:spPr>
            <a:xfrm>
              <a:off x="2782028" y="4000414"/>
              <a:ext cx="50749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3</a:t>
              </a:r>
              <a:endParaRPr lang="en-SG" sz="1050" baseline="-25000" dirty="0">
                <a:latin typeface="Times New Roman" panose="02020603050405020304" pitchFamily="18" charset="0"/>
                <a:cs typeface="Times New Roman" panose="02020603050405020304" pitchFamily="18" charset="0"/>
              </a:endParaRPr>
            </a:p>
          </p:txBody>
        </p:sp>
        <p:grpSp>
          <p:nvGrpSpPr>
            <p:cNvPr id="184" name="Group 183"/>
            <p:cNvGrpSpPr/>
            <p:nvPr/>
          </p:nvGrpSpPr>
          <p:grpSpPr>
            <a:xfrm>
              <a:off x="2487437" y="1852439"/>
              <a:ext cx="6042189" cy="2837176"/>
              <a:chOff x="2487437" y="1852439"/>
              <a:chExt cx="6042189" cy="2837176"/>
            </a:xfrm>
          </p:grpSpPr>
          <p:sp>
            <p:nvSpPr>
              <p:cNvPr id="185" name="Oval 184"/>
              <p:cNvSpPr/>
              <p:nvPr/>
            </p:nvSpPr>
            <p:spPr>
              <a:xfrm>
                <a:off x="3511611" y="2561379"/>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6" name="Oval 185"/>
              <p:cNvSpPr/>
              <p:nvPr/>
            </p:nvSpPr>
            <p:spPr>
              <a:xfrm>
                <a:off x="3511611" y="3254797"/>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7" name="Oval 186"/>
              <p:cNvSpPr/>
              <p:nvPr/>
            </p:nvSpPr>
            <p:spPr>
              <a:xfrm>
                <a:off x="3511611" y="4000414"/>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8" name="Oval 187"/>
              <p:cNvSpPr/>
              <p:nvPr/>
            </p:nvSpPr>
            <p:spPr>
              <a:xfrm>
                <a:off x="5561129" y="4237670"/>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9" name="Oval 188"/>
              <p:cNvSpPr/>
              <p:nvPr/>
            </p:nvSpPr>
            <p:spPr>
              <a:xfrm>
                <a:off x="5561129" y="2109434"/>
                <a:ext cx="451945" cy="451945"/>
              </a:xfrm>
              <a:prstGeom prst="ellipse">
                <a:avLst/>
              </a:prstGeom>
              <a:solidFill>
                <a:schemeClr val="accent4">
                  <a:lumMod val="20000"/>
                  <a:lumOff val="80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90" name="Oval 189"/>
              <p:cNvSpPr/>
              <p:nvPr/>
            </p:nvSpPr>
            <p:spPr>
              <a:xfrm>
                <a:off x="5561129" y="2791569"/>
                <a:ext cx="451945" cy="451945"/>
              </a:xfrm>
              <a:prstGeom prst="ellipse">
                <a:avLst/>
              </a:prstGeom>
              <a:solidFill>
                <a:schemeClr val="accent4">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1" name="Oval 190"/>
              <p:cNvSpPr/>
              <p:nvPr/>
            </p:nvSpPr>
            <p:spPr>
              <a:xfrm>
                <a:off x="7610647" y="3634510"/>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2" name="Oval 191"/>
              <p:cNvSpPr/>
              <p:nvPr/>
            </p:nvSpPr>
            <p:spPr>
              <a:xfrm>
                <a:off x="7610647" y="2699089"/>
                <a:ext cx="451945" cy="451945"/>
              </a:xfrm>
              <a:prstGeom prst="ellipse">
                <a:avLst/>
              </a:prstGeom>
              <a:solidFill>
                <a:schemeClr val="accent2">
                  <a:lumMod val="20000"/>
                  <a:lumOff val="80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93" name="Straight Arrow Connector 192"/>
              <p:cNvCxnSpPr>
                <a:stCxn id="185" idx="6"/>
                <a:endCxn id="189" idx="2"/>
              </p:cNvCxnSpPr>
              <p:nvPr/>
            </p:nvCxnSpPr>
            <p:spPr>
              <a:xfrm flipV="1">
                <a:off x="3963556" y="2335407"/>
                <a:ext cx="1597573" cy="4519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85" idx="6"/>
                <a:endCxn id="190" idx="2"/>
              </p:cNvCxnSpPr>
              <p:nvPr/>
            </p:nvCxnSpPr>
            <p:spPr>
              <a:xfrm>
                <a:off x="3963556" y="2787352"/>
                <a:ext cx="1597573" cy="230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85" idx="6"/>
                <a:endCxn id="188" idx="2"/>
              </p:cNvCxnSpPr>
              <p:nvPr/>
            </p:nvCxnSpPr>
            <p:spPr>
              <a:xfrm>
                <a:off x="3963556" y="2787352"/>
                <a:ext cx="1597573" cy="16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86" idx="6"/>
                <a:endCxn id="189" idx="2"/>
              </p:cNvCxnSpPr>
              <p:nvPr/>
            </p:nvCxnSpPr>
            <p:spPr>
              <a:xfrm flipV="1">
                <a:off x="3963556" y="2335407"/>
                <a:ext cx="1597573" cy="114536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6"/>
                <a:endCxn id="190" idx="2"/>
              </p:cNvCxnSpPr>
              <p:nvPr/>
            </p:nvCxnSpPr>
            <p:spPr>
              <a:xfrm flipV="1">
                <a:off x="3963556" y="3017542"/>
                <a:ext cx="1597573" cy="4632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6" idx="6"/>
                <a:endCxn id="188" idx="2"/>
              </p:cNvCxnSpPr>
              <p:nvPr/>
            </p:nvCxnSpPr>
            <p:spPr>
              <a:xfrm>
                <a:off x="3963556" y="3480770"/>
                <a:ext cx="1597573" cy="98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7" idx="6"/>
                <a:endCxn id="189" idx="2"/>
              </p:cNvCxnSpPr>
              <p:nvPr/>
            </p:nvCxnSpPr>
            <p:spPr>
              <a:xfrm flipV="1">
                <a:off x="3963556" y="2335407"/>
                <a:ext cx="1597573" cy="189098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87" idx="6"/>
                <a:endCxn id="190" idx="2"/>
              </p:cNvCxnSpPr>
              <p:nvPr/>
            </p:nvCxnSpPr>
            <p:spPr>
              <a:xfrm flipV="1">
                <a:off x="3963556" y="3017542"/>
                <a:ext cx="1597573" cy="12088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7" idx="6"/>
                <a:endCxn id="188" idx="2"/>
              </p:cNvCxnSpPr>
              <p:nvPr/>
            </p:nvCxnSpPr>
            <p:spPr>
              <a:xfrm>
                <a:off x="3963556" y="4226387"/>
                <a:ext cx="1597573" cy="23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89" idx="6"/>
                <a:endCxn id="192" idx="2"/>
              </p:cNvCxnSpPr>
              <p:nvPr/>
            </p:nvCxnSpPr>
            <p:spPr>
              <a:xfrm>
                <a:off x="6013074" y="2335407"/>
                <a:ext cx="1597573" cy="5896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89" idx="6"/>
                <a:endCxn id="191" idx="2"/>
              </p:cNvCxnSpPr>
              <p:nvPr/>
            </p:nvCxnSpPr>
            <p:spPr>
              <a:xfrm>
                <a:off x="6013074" y="2335407"/>
                <a:ext cx="1597573" cy="15250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90" idx="6"/>
                <a:endCxn id="192" idx="2"/>
              </p:cNvCxnSpPr>
              <p:nvPr/>
            </p:nvCxnSpPr>
            <p:spPr>
              <a:xfrm flipV="1">
                <a:off x="6013074" y="2925062"/>
                <a:ext cx="1597573" cy="9248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0" idx="6"/>
                <a:endCxn id="191" idx="2"/>
              </p:cNvCxnSpPr>
              <p:nvPr/>
            </p:nvCxnSpPr>
            <p:spPr>
              <a:xfrm>
                <a:off x="6013074" y="3017542"/>
                <a:ext cx="1597573" cy="84294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88" idx="6"/>
                <a:endCxn id="191" idx="2"/>
              </p:cNvCxnSpPr>
              <p:nvPr/>
            </p:nvCxnSpPr>
            <p:spPr>
              <a:xfrm flipV="1">
                <a:off x="6013074" y="3860483"/>
                <a:ext cx="1597573" cy="60316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88" idx="6"/>
                <a:endCxn id="192" idx="2"/>
              </p:cNvCxnSpPr>
              <p:nvPr/>
            </p:nvCxnSpPr>
            <p:spPr>
              <a:xfrm flipV="1">
                <a:off x="6013074" y="2925062"/>
                <a:ext cx="1597573" cy="153858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2487437" y="2553798"/>
                <a:ext cx="774751"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1</a:t>
                </a:r>
                <a:endParaRPr lang="en-SG" sz="1050" baseline="-25000" dirty="0">
                  <a:latin typeface="Times New Roman" panose="02020603050405020304" pitchFamily="18" charset="0"/>
                  <a:cs typeface="Times New Roman" panose="02020603050405020304" pitchFamily="18" charset="0"/>
                </a:endParaRPr>
              </a:p>
            </p:txBody>
          </p:sp>
          <p:sp>
            <p:nvSpPr>
              <p:cNvPr id="209" name="TextBox 208"/>
              <p:cNvSpPr txBox="1"/>
              <p:nvPr/>
            </p:nvSpPr>
            <p:spPr>
              <a:xfrm>
                <a:off x="2561476" y="3287343"/>
                <a:ext cx="67692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x</a:t>
                </a:r>
                <a:r>
                  <a:rPr lang="en-US" sz="1050" baseline="-25000" dirty="0">
                    <a:latin typeface="Times New Roman" panose="02020603050405020304" pitchFamily="18" charset="0"/>
                    <a:cs typeface="Times New Roman" panose="02020603050405020304" pitchFamily="18" charset="0"/>
                  </a:rPr>
                  <a:t>2</a:t>
                </a:r>
                <a:endParaRPr lang="en-SG" sz="1050" baseline="-25000" dirty="0">
                  <a:latin typeface="Times New Roman" panose="02020603050405020304" pitchFamily="18" charset="0"/>
                  <a:cs typeface="Times New Roman" panose="02020603050405020304" pitchFamily="18" charset="0"/>
                </a:endParaRPr>
              </a:p>
            </p:txBody>
          </p:sp>
          <p:cxnSp>
            <p:nvCxnSpPr>
              <p:cNvPr id="210" name="Straight Arrow Connector 209"/>
              <p:cNvCxnSpPr/>
              <p:nvPr/>
            </p:nvCxnSpPr>
            <p:spPr>
              <a:xfrm>
                <a:off x="3233973" y="277465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3233973" y="347200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3233973" y="4214589"/>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a:off x="8078150" y="2925061"/>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8078150" y="3860483"/>
                <a:ext cx="2743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5568788" y="3534609"/>
                <a:ext cx="451945" cy="451945"/>
              </a:xfrm>
              <a:prstGeom prst="ellipse">
                <a:avLst/>
              </a:prstGeom>
              <a:solidFill>
                <a:schemeClr val="accent4">
                  <a:lumMod val="20000"/>
                  <a:lumOff val="80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16" name="Straight Arrow Connector 215"/>
              <p:cNvCxnSpPr>
                <a:stCxn id="186" idx="6"/>
                <a:endCxn id="215" idx="2"/>
              </p:cNvCxnSpPr>
              <p:nvPr/>
            </p:nvCxnSpPr>
            <p:spPr>
              <a:xfrm>
                <a:off x="3963556" y="3480770"/>
                <a:ext cx="1605232" cy="2798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185" idx="6"/>
                <a:endCxn id="215" idx="2"/>
              </p:cNvCxnSpPr>
              <p:nvPr/>
            </p:nvCxnSpPr>
            <p:spPr>
              <a:xfrm>
                <a:off x="3963556" y="2787352"/>
                <a:ext cx="1605232" cy="97323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5" idx="6"/>
                <a:endCxn id="192" idx="2"/>
              </p:cNvCxnSpPr>
              <p:nvPr/>
            </p:nvCxnSpPr>
            <p:spPr>
              <a:xfrm flipV="1">
                <a:off x="6020733" y="2925062"/>
                <a:ext cx="1589914" cy="8355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5" idx="6"/>
                <a:endCxn id="191" idx="2"/>
              </p:cNvCxnSpPr>
              <p:nvPr/>
            </p:nvCxnSpPr>
            <p:spPr>
              <a:xfrm>
                <a:off x="6020733" y="3760582"/>
                <a:ext cx="1589914" cy="999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4219900" y="2301350"/>
                <a:ext cx="56635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1" name="TextBox 220"/>
              <p:cNvSpPr txBox="1"/>
              <p:nvPr/>
            </p:nvSpPr>
            <p:spPr>
              <a:xfrm>
                <a:off x="4299613" y="3107062"/>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14</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2" name="TextBox 221"/>
              <p:cNvSpPr txBox="1"/>
              <p:nvPr/>
            </p:nvSpPr>
            <p:spPr>
              <a:xfrm>
                <a:off x="6247971" y="2170186"/>
                <a:ext cx="607717"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3" name="TextBox 222"/>
              <p:cNvSpPr txBox="1"/>
              <p:nvPr/>
            </p:nvSpPr>
            <p:spPr>
              <a:xfrm>
                <a:off x="6312942" y="2526946"/>
                <a:ext cx="607075"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4" name="TextBox 223"/>
              <p:cNvSpPr txBox="1"/>
              <p:nvPr/>
            </p:nvSpPr>
            <p:spPr>
              <a:xfrm>
                <a:off x="5625597" y="211197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5" name="TextBox 224"/>
              <p:cNvSpPr txBox="1"/>
              <p:nvPr/>
            </p:nvSpPr>
            <p:spPr>
              <a:xfrm>
                <a:off x="5625597" y="279653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6" name="TextBox 225"/>
              <p:cNvSpPr txBox="1"/>
              <p:nvPr/>
            </p:nvSpPr>
            <p:spPr>
              <a:xfrm>
                <a:off x="5625597" y="353379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7" name="TextBox 226"/>
              <p:cNvSpPr txBox="1"/>
              <p:nvPr/>
            </p:nvSpPr>
            <p:spPr>
              <a:xfrm>
                <a:off x="5625597" y="4247583"/>
                <a:ext cx="534737" cy="430887"/>
              </a:xfrm>
              <a:prstGeom prst="rect">
                <a:avLst/>
              </a:prstGeom>
              <a:noFill/>
            </p:spPr>
            <p:txBody>
              <a:bodyPr wrap="square" rtlCol="0">
                <a:spAutoFit/>
              </a:bodyPr>
              <a:lstStyle/>
              <a:p>
                <a:r>
                  <a:rPr lang="el-GR" sz="1500" dirty="0"/>
                  <a:t>σ</a:t>
                </a:r>
                <a:endParaRPr lang="en-SG" sz="1500" dirty="0"/>
              </a:p>
            </p:txBody>
          </p:sp>
          <p:sp>
            <p:nvSpPr>
              <p:cNvPr id="228" name="TextBox 227"/>
              <p:cNvSpPr txBox="1"/>
              <p:nvPr/>
            </p:nvSpPr>
            <p:spPr>
              <a:xfrm>
                <a:off x="7680573" y="270581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9" name="TextBox 228"/>
              <p:cNvSpPr txBox="1"/>
              <p:nvPr/>
            </p:nvSpPr>
            <p:spPr>
              <a:xfrm>
                <a:off x="7680573" y="3652139"/>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30" name="TextBox 229"/>
              <p:cNvSpPr txBox="1"/>
              <p:nvPr/>
            </p:nvSpPr>
            <p:spPr>
              <a:xfrm>
                <a:off x="5893125" y="1894846"/>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1" name="TextBox 230"/>
              <p:cNvSpPr txBox="1"/>
              <p:nvPr/>
            </p:nvSpPr>
            <p:spPr>
              <a:xfrm>
                <a:off x="5893125" y="258633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2" name="TextBox 231"/>
              <p:cNvSpPr txBox="1"/>
              <p:nvPr/>
            </p:nvSpPr>
            <p:spPr>
              <a:xfrm>
                <a:off x="5893125" y="329695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3" name="TextBox 232"/>
              <p:cNvSpPr txBox="1"/>
              <p:nvPr/>
            </p:nvSpPr>
            <p:spPr>
              <a:xfrm>
                <a:off x="5893125" y="4023260"/>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1</a:t>
                </a:r>
                <a:r>
                  <a:rPr lang="en-US" sz="1050" baseline="-25000" dirty="0">
                    <a:solidFill>
                      <a:schemeClr val="accent6">
                        <a:lumMod val="75000"/>
                      </a:schemeClr>
                    </a:solidFill>
                    <a:latin typeface="Arial" panose="020B0604020202020204" pitchFamily="34" charset="0"/>
                    <a:cs typeface="Arial" panose="020B0604020202020204" pitchFamily="34" charset="0"/>
                  </a:rPr>
                  <a:t>4</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4" name="TextBox 233"/>
              <p:cNvSpPr txBox="1"/>
              <p:nvPr/>
            </p:nvSpPr>
            <p:spPr>
              <a:xfrm>
                <a:off x="7921909" y="2452518"/>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5" name="TextBox 234"/>
              <p:cNvSpPr txBox="1"/>
              <p:nvPr/>
            </p:nvSpPr>
            <p:spPr>
              <a:xfrm>
                <a:off x="7921909" y="3387443"/>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2</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8" name="TextBox 237"/>
              <p:cNvSpPr txBox="1"/>
              <p:nvPr/>
            </p:nvSpPr>
            <p:spPr>
              <a:xfrm>
                <a:off x="5413016" y="1852439"/>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1</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6" name="TextBox 245"/>
              <p:cNvSpPr txBox="1"/>
              <p:nvPr/>
            </p:nvSpPr>
            <p:spPr>
              <a:xfrm>
                <a:off x="5413016" y="2600814"/>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2</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7" name="TextBox 246"/>
              <p:cNvSpPr txBox="1"/>
              <p:nvPr/>
            </p:nvSpPr>
            <p:spPr>
              <a:xfrm>
                <a:off x="5413016" y="3349770"/>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3</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248" name="TextBox 247"/>
              <p:cNvSpPr txBox="1"/>
              <p:nvPr/>
            </p:nvSpPr>
            <p:spPr>
              <a:xfrm>
                <a:off x="5413016" y="4007619"/>
                <a:ext cx="607717" cy="338555"/>
              </a:xfrm>
              <a:prstGeom prst="rect">
                <a:avLst/>
              </a:prstGeom>
              <a:noFill/>
            </p:spPr>
            <p:txBody>
              <a:bodyPr wrap="square" rtlCol="0">
                <a:spAutoFit/>
              </a:bodyPr>
              <a:lstStyle/>
              <a:p>
                <a:r>
                  <a:rPr lang="en-US" sz="1050" dirty="0">
                    <a:solidFill>
                      <a:srgbClr val="EF6DC7"/>
                    </a:solidFill>
                    <a:latin typeface="Arial" panose="020B0604020202020204" pitchFamily="34" charset="0"/>
                    <a:cs typeface="Arial" panose="020B0604020202020204" pitchFamily="34" charset="0"/>
                  </a:rPr>
                  <a:t>h</a:t>
                </a:r>
                <a:r>
                  <a:rPr lang="en-US" sz="1050" baseline="-25000" dirty="0">
                    <a:solidFill>
                      <a:srgbClr val="EF6DC7"/>
                    </a:solidFill>
                    <a:latin typeface="Arial" panose="020B0604020202020204" pitchFamily="34" charset="0"/>
                    <a:cs typeface="Arial" panose="020B0604020202020204" pitchFamily="34" charset="0"/>
                  </a:rPr>
                  <a:t>4</a:t>
                </a:r>
                <a:endParaRPr lang="en-SG" sz="1050" baseline="-25000" dirty="0">
                  <a:solidFill>
                    <a:srgbClr val="EF6DC7"/>
                  </a:solidFill>
                  <a:latin typeface="Arial" panose="020B0604020202020204" pitchFamily="34" charset="0"/>
                  <a:cs typeface="Arial" panose="020B0604020202020204" pitchFamily="34" charset="0"/>
                </a:endParaRPr>
              </a:p>
            </p:txBody>
          </p:sp>
          <p:sp>
            <p:nvSpPr>
              <p:cNvPr id="74" name="TextBox 73"/>
              <p:cNvSpPr txBox="1"/>
              <p:nvPr/>
            </p:nvSpPr>
            <p:spPr>
              <a:xfrm>
                <a:off x="4262826" y="3550330"/>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24</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5" name="TextBox 74"/>
              <p:cNvSpPr txBox="1"/>
              <p:nvPr/>
            </p:nvSpPr>
            <p:spPr>
              <a:xfrm>
                <a:off x="4262826" y="4003644"/>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34</a:t>
                </a:r>
                <a:endParaRPr lang="en-SG" sz="1050" baseline="-25000" dirty="0">
                  <a:solidFill>
                    <a:schemeClr val="accent5"/>
                  </a:solidFill>
                  <a:latin typeface="Arial" panose="020B0604020202020204" pitchFamily="34" charset="0"/>
                  <a:cs typeface="Arial" panose="020B0604020202020204" pitchFamily="34" charset="0"/>
                </a:endParaRPr>
              </a:p>
            </p:txBody>
          </p:sp>
        </p:grpSp>
      </p:grpSp>
      <mc:AlternateContent xmlns:mc="http://schemas.openxmlformats.org/markup-compatibility/2006" xmlns:a14="http://schemas.microsoft.com/office/drawing/2010/main">
        <mc:Choice Requires="a14">
          <p:sp>
            <p:nvSpPr>
              <p:cNvPr id="76" name="TextBox 75"/>
              <p:cNvSpPr txBox="1"/>
              <p:nvPr/>
            </p:nvSpPr>
            <p:spPr>
              <a:xfrm>
                <a:off x="4923357" y="2236981"/>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2</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12</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22</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32</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2</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6" name="TextBox 75"/>
              <p:cNvSpPr txBox="1">
                <a:spLocks noRot="1" noChangeAspect="1" noMove="1" noResize="1" noEditPoints="1" noAdjustHandles="1" noChangeArrowheads="1" noChangeShapeType="1" noTextEdit="1"/>
              </p:cNvSpPr>
              <p:nvPr/>
            </p:nvSpPr>
            <p:spPr>
              <a:xfrm>
                <a:off x="4923357" y="2236981"/>
                <a:ext cx="4117537" cy="328423"/>
              </a:xfrm>
              <a:prstGeom prst="rect">
                <a:avLst/>
              </a:prstGeom>
              <a:blipFill>
                <a:blip r:embed="rId3"/>
                <a:stretch>
                  <a:fillRect l="-2370" t="-25926" r="-2370" b="-48148"/>
                </a:stretch>
              </a:blipFill>
            </p:spPr>
            <p:txBody>
              <a:bodyPr/>
              <a:lstStyle/>
              <a:p>
                <a:r>
                  <a:rPr lang="en-SG">
                    <a:noFill/>
                  </a:rPr>
                  <a:t> </a:t>
                </a:r>
              </a:p>
            </p:txBody>
          </p:sp>
        </mc:Fallback>
      </mc:AlternateContent>
      <p:cxnSp>
        <p:nvCxnSpPr>
          <p:cNvPr id="7" name="Straight Arrow Connector 6"/>
          <p:cNvCxnSpPr>
            <a:stCxn id="187" idx="6"/>
            <a:endCxn id="215" idx="2"/>
          </p:cNvCxnSpPr>
          <p:nvPr/>
        </p:nvCxnSpPr>
        <p:spPr>
          <a:xfrm flipV="1">
            <a:off x="1065955" y="3084742"/>
            <a:ext cx="1203924" cy="34935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4923357" y="2793750"/>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3</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13</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23</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33</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3</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7" name="TextBox 76"/>
              <p:cNvSpPr txBox="1">
                <a:spLocks noRot="1" noChangeAspect="1" noMove="1" noResize="1" noEditPoints="1" noAdjustHandles="1" noChangeArrowheads="1" noChangeShapeType="1" noTextEdit="1"/>
              </p:cNvSpPr>
              <p:nvPr/>
            </p:nvSpPr>
            <p:spPr>
              <a:xfrm>
                <a:off x="4923357" y="2793750"/>
                <a:ext cx="4117537" cy="328423"/>
              </a:xfrm>
              <a:prstGeom prst="rect">
                <a:avLst/>
              </a:prstGeom>
              <a:blipFill>
                <a:blip r:embed="rId4"/>
                <a:stretch>
                  <a:fillRect l="-2370" t="-24074" r="-2370" b="-481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4923357" y="3358840"/>
                <a:ext cx="4117537" cy="328423"/>
              </a:xfrm>
              <a:prstGeom prst="rect">
                <a:avLst/>
              </a:prstGeom>
              <a:noFill/>
            </p:spPr>
            <p:txBody>
              <a:bodyPr wrap="none" lIns="0" tIns="0" rIns="0" bIns="0" rtlCol="0">
                <a:spAutoFit/>
              </a:bodyPr>
              <a:lstStyle/>
              <a:p>
                <a14:m>
                  <m:oMath xmlns:m="http://schemas.openxmlformats.org/officeDocument/2006/math">
                    <m:r>
                      <a:rPr lang="en-US" sz="2100" i="1">
                        <a:solidFill>
                          <a:srgbClr val="EF6DC7"/>
                        </a:solidFill>
                        <a:latin typeface="Cambria Math" panose="02040503050406030204" pitchFamily="18" charset="0"/>
                      </a:rPr>
                      <m:t>h</m:t>
                    </m:r>
                    <m:r>
                      <a:rPr lang="en-US" sz="2100" i="1" baseline="-25000">
                        <a:solidFill>
                          <a:srgbClr val="EF6DC7"/>
                        </a:solidFill>
                        <a:latin typeface="Cambria Math" panose="02040503050406030204" pitchFamily="18" charset="0"/>
                      </a:rPr>
                      <m:t>4</m:t>
                    </m:r>
                    <m:r>
                      <a:rPr lang="en-US" sz="2100" i="1">
                        <a:latin typeface="Cambria Math" panose="02040503050406030204" pitchFamily="18" charset="0"/>
                      </a:rPr>
                      <m:t>=</m:t>
                    </m:r>
                    <m:r>
                      <m:rPr>
                        <m:sty m:val="p"/>
                      </m:rPr>
                      <a:rPr lang="el-GR" sz="2100" i="1">
                        <a:latin typeface="Cambria Math" panose="02040503050406030204" pitchFamily="18" charset="0"/>
                      </a:rPr>
                      <m:t>σ</m:t>
                    </m:r>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1</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14</m:t>
                        </m:r>
                      </m:sub>
                      <m:sup>
                        <m:r>
                          <a:rPr lang="en-US" sz="2100" i="1">
                            <a:solidFill>
                              <a:schemeClr val="accent5"/>
                            </a:solidFill>
                            <a:latin typeface="Cambria Math" panose="02040503050406030204" pitchFamily="18" charset="0"/>
                          </a:rPr>
                          <m:t>1</m:t>
                        </m:r>
                      </m:sup>
                    </m:sSubSup>
                    <m:r>
                      <a:rPr lang="en-US" sz="2100" i="1">
                        <a:latin typeface="Cambria Math" panose="02040503050406030204" pitchFamily="18" charset="0"/>
                      </a:rPr>
                      <m:t>+</m:t>
                    </m:r>
                    <m:r>
                      <a:rPr lang="en-US" sz="2100" i="1">
                        <a:latin typeface="Cambria Math" panose="02040503050406030204" pitchFamily="18" charset="0"/>
                      </a:rPr>
                      <m:t>𝑥</m:t>
                    </m:r>
                    <m:r>
                      <a:rPr lang="en-US" sz="2100" i="1" baseline="-25000">
                        <a:latin typeface="Cambria Math" panose="02040503050406030204" pitchFamily="18" charset="0"/>
                      </a:rPr>
                      <m:t>2</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24</m:t>
                        </m:r>
                      </m:sub>
                      <m:sup>
                        <m:r>
                          <a:rPr lang="en-US" sz="2100" i="1">
                            <a:solidFill>
                              <a:schemeClr val="accent5"/>
                            </a:solidFill>
                            <a:latin typeface="Cambria Math" panose="02040503050406030204" pitchFamily="18" charset="0"/>
                          </a:rPr>
                          <m:t>1</m:t>
                        </m:r>
                      </m:sup>
                    </m:sSubSup>
                  </m:oMath>
                </a14:m>
                <a:r>
                  <a:rPr lang="en-SG" sz="2100" dirty="0"/>
                  <a:t>+</a:t>
                </a:r>
                <a14:m>
                  <m:oMath xmlns:m="http://schemas.openxmlformats.org/officeDocument/2006/math">
                    <m:r>
                      <a:rPr lang="en-US" sz="2100">
                        <a:latin typeface="Cambria Math" panose="02040503050406030204" pitchFamily="18" charset="0"/>
                      </a:rPr>
                      <m:t> </m:t>
                    </m:r>
                    <m:r>
                      <a:rPr lang="en-US" sz="2100" i="1">
                        <a:latin typeface="Cambria Math" panose="02040503050406030204" pitchFamily="18" charset="0"/>
                      </a:rPr>
                      <m:t>𝑥</m:t>
                    </m:r>
                    <m:r>
                      <a:rPr lang="en-US" sz="2100" i="1" baseline="-25000">
                        <a:latin typeface="Cambria Math" panose="02040503050406030204" pitchFamily="18" charset="0"/>
                      </a:rPr>
                      <m:t>3</m:t>
                    </m:r>
                    <m:sSubSup>
                      <m:sSubSupPr>
                        <m:ctrlPr>
                          <a:rPr lang="en-US" sz="2100" i="1">
                            <a:solidFill>
                              <a:schemeClr val="accent5"/>
                            </a:solidFill>
                            <a:latin typeface="Cambria Math" panose="02040503050406030204" pitchFamily="18" charset="0"/>
                          </a:rPr>
                        </m:ctrlPr>
                      </m:sSubSupPr>
                      <m:e>
                        <m:r>
                          <a:rPr lang="en-US" sz="2100" i="1">
                            <a:solidFill>
                              <a:schemeClr val="accent5"/>
                            </a:solidFill>
                            <a:latin typeface="Cambria Math" panose="02040503050406030204" pitchFamily="18" charset="0"/>
                          </a:rPr>
                          <m:t>𝑤</m:t>
                        </m:r>
                      </m:e>
                      <m:sub>
                        <m:r>
                          <a:rPr lang="en-US" sz="2100" i="1">
                            <a:solidFill>
                              <a:schemeClr val="accent5"/>
                            </a:solidFill>
                            <a:latin typeface="Cambria Math" panose="02040503050406030204" pitchFamily="18" charset="0"/>
                          </a:rPr>
                          <m:t>34</m:t>
                        </m:r>
                      </m:sub>
                      <m:sup>
                        <m:r>
                          <a:rPr lang="en-US" sz="2100" i="1">
                            <a:solidFill>
                              <a:schemeClr val="accent5"/>
                            </a:solidFill>
                            <a:latin typeface="Cambria Math" panose="02040503050406030204" pitchFamily="18" charset="0"/>
                          </a:rPr>
                          <m:t>1</m:t>
                        </m:r>
                      </m:sup>
                    </m:sSubSup>
                    <m:r>
                      <a:rPr lang="en-US" sz="2100">
                        <a:solidFill>
                          <a:schemeClr val="tx1"/>
                        </a:solidFill>
                        <a:latin typeface="Cambria Math" panose="02040503050406030204" pitchFamily="18" charset="0"/>
                      </a:rPr>
                      <m:t>+</m:t>
                    </m:r>
                    <m:sSubSup>
                      <m:sSubSupPr>
                        <m:ctrlPr>
                          <a:rPr lang="en-US" sz="2100" i="1">
                            <a:solidFill>
                              <a:schemeClr val="accent6">
                                <a:lumMod val="75000"/>
                              </a:schemeClr>
                            </a:solidFill>
                            <a:latin typeface="Cambria Math" panose="02040503050406030204" pitchFamily="18" charset="0"/>
                          </a:rPr>
                        </m:ctrlPr>
                      </m:sSubSupPr>
                      <m:e>
                        <m:r>
                          <a:rPr lang="en-US" sz="2100" i="1">
                            <a:solidFill>
                              <a:schemeClr val="accent6">
                                <a:lumMod val="75000"/>
                              </a:schemeClr>
                            </a:solidFill>
                            <a:latin typeface="Cambria Math" panose="02040503050406030204" pitchFamily="18" charset="0"/>
                          </a:rPr>
                          <m:t>𝑏</m:t>
                        </m:r>
                      </m:e>
                      <m:sub>
                        <m:r>
                          <a:rPr lang="en-US" sz="2100" i="1">
                            <a:solidFill>
                              <a:schemeClr val="accent6">
                                <a:lumMod val="75000"/>
                              </a:schemeClr>
                            </a:solidFill>
                            <a:latin typeface="Cambria Math" panose="02040503050406030204" pitchFamily="18" charset="0"/>
                          </a:rPr>
                          <m:t>4</m:t>
                        </m:r>
                      </m:sub>
                      <m:sup>
                        <m:r>
                          <a:rPr lang="en-US" sz="2100" i="1">
                            <a:solidFill>
                              <a:schemeClr val="accent6">
                                <a:lumMod val="75000"/>
                              </a:schemeClr>
                            </a:solidFill>
                            <a:latin typeface="Cambria Math" panose="02040503050406030204" pitchFamily="18" charset="0"/>
                          </a:rPr>
                          <m:t>1</m:t>
                        </m:r>
                      </m:sup>
                    </m:sSubSup>
                    <m:r>
                      <a:rPr lang="en-US" sz="2100">
                        <a:solidFill>
                          <a:schemeClr val="tx1"/>
                        </a:solidFill>
                        <a:latin typeface="Cambria Math" panose="02040503050406030204" pitchFamily="18" charset="0"/>
                      </a:rPr>
                      <m:t>)</m:t>
                    </m:r>
                  </m:oMath>
                </a14:m>
                <a:endParaRPr lang="en-SG" sz="2100" dirty="0"/>
              </a:p>
            </p:txBody>
          </p:sp>
        </mc:Choice>
        <mc:Fallback xmlns="">
          <p:sp>
            <p:nvSpPr>
              <p:cNvPr id="78" name="TextBox 77"/>
              <p:cNvSpPr txBox="1">
                <a:spLocks noRot="1" noChangeAspect="1" noMove="1" noResize="1" noEditPoints="1" noAdjustHandles="1" noChangeArrowheads="1" noChangeShapeType="1" noTextEdit="1"/>
              </p:cNvSpPr>
              <p:nvPr/>
            </p:nvSpPr>
            <p:spPr>
              <a:xfrm>
                <a:off x="4923357" y="3358840"/>
                <a:ext cx="4117537" cy="328423"/>
              </a:xfrm>
              <a:prstGeom prst="rect">
                <a:avLst/>
              </a:prstGeom>
              <a:blipFill>
                <a:blip r:embed="rId5"/>
                <a:stretch>
                  <a:fillRect l="-2370" t="-25926" r="-2370" b="-48148"/>
                </a:stretch>
              </a:blipFill>
            </p:spPr>
            <p:txBody>
              <a:bodyPr/>
              <a:lstStyle/>
              <a:p>
                <a:r>
                  <a:rPr lang="en-SG">
                    <a:noFill/>
                  </a:rPr>
                  <a:t> </a:t>
                </a:r>
              </a:p>
            </p:txBody>
          </p:sp>
        </mc:Fallback>
      </mc:AlternateContent>
      <p:cxnSp>
        <p:nvCxnSpPr>
          <p:cNvPr id="79" name="Straight Connector 78"/>
          <p:cNvCxnSpPr/>
          <p:nvPr/>
        </p:nvCxnSpPr>
        <p:spPr>
          <a:xfrm>
            <a:off x="4596287" y="1473653"/>
            <a:ext cx="0" cy="32167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4383968" y="2352584"/>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1</m:t>
                      </m:r>
                    </m:oMath>
                  </m:oMathPara>
                </a14:m>
                <a:endParaRPr lang="en-SG" sz="1050" baseline="-25000" dirty="0">
                  <a:solidFill>
                    <a:schemeClr val="bg1">
                      <a:lumMod val="75000"/>
                    </a:schemeClr>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4383968" y="2352584"/>
                <a:ext cx="147476" cy="157864"/>
              </a:xfrm>
              <a:prstGeom prst="rect">
                <a:avLst/>
              </a:prstGeom>
              <a:blipFill>
                <a:blip r:embed="rId6"/>
                <a:stretch>
                  <a:fillRect l="-12500" r="-16667"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4383968" y="3056867"/>
                <a:ext cx="147476" cy="1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solidFill>
                            <a:schemeClr val="bg1">
                              <a:lumMod val="75000"/>
                            </a:schemeClr>
                          </a:solidFill>
                          <a:latin typeface="Cambria Math" panose="02040503050406030204" pitchFamily="18" charset="0"/>
                        </a:rPr>
                        <m:t>𝑜</m:t>
                      </m:r>
                      <m:r>
                        <a:rPr lang="en-US" sz="1050" i="1" baseline="-25000">
                          <a:solidFill>
                            <a:schemeClr val="bg1">
                              <a:lumMod val="75000"/>
                            </a:schemeClr>
                          </a:solidFill>
                          <a:latin typeface="Cambria Math" panose="02040503050406030204" pitchFamily="18" charset="0"/>
                        </a:rPr>
                        <m:t>2</m:t>
                      </m:r>
                    </m:oMath>
                  </m:oMathPara>
                </a14:m>
                <a:endParaRPr lang="en-SG" sz="1050" baseline="-25000" dirty="0">
                  <a:solidFill>
                    <a:schemeClr val="bg1">
                      <a:lumMod val="75000"/>
                    </a:schemeClr>
                  </a:solidFill>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4383968" y="3056867"/>
                <a:ext cx="147476" cy="157864"/>
              </a:xfrm>
              <a:prstGeom prst="rect">
                <a:avLst/>
              </a:prstGeom>
              <a:blipFill>
                <a:blip r:embed="rId7"/>
                <a:stretch>
                  <a:fillRect l="-12500" r="-16667" b="-19231"/>
                </a:stretch>
              </a:blipFill>
            </p:spPr>
            <p:txBody>
              <a:bodyPr/>
              <a:lstStyle/>
              <a:p>
                <a:r>
                  <a:rPr lang="en-SG">
                    <a:noFill/>
                  </a:rPr>
                  <a:t> </a:t>
                </a:r>
              </a:p>
            </p:txBody>
          </p:sp>
        </mc:Fallback>
      </mc:AlternateContent>
      <p:sp>
        <p:nvSpPr>
          <p:cNvPr id="82" name="Right Arrow 81"/>
          <p:cNvSpPr/>
          <p:nvPr/>
        </p:nvSpPr>
        <p:spPr>
          <a:xfrm>
            <a:off x="994410" y="3917679"/>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3" name="TextBox 82"/>
          <p:cNvSpPr txBox="1"/>
          <p:nvPr/>
        </p:nvSpPr>
        <p:spPr>
          <a:xfrm>
            <a:off x="1775325" y="4055717"/>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119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Feedforward All </a:t>
            </a:r>
            <a:r>
              <a:rPr lang="en-US" b="1" dirty="0" err="1">
                <a:solidFill>
                  <a:schemeClr val="bg1"/>
                </a:solidFill>
                <a:latin typeface="Arial" panose="020B0604020202020204" pitchFamily="34" charset="0"/>
                <a:cs typeface="Arial" panose="020B0604020202020204" pitchFamily="34" charset="0"/>
              </a:rPr>
              <a:t>Perceptrons</a:t>
            </a:r>
            <a:endParaRPr lang="en-SG" b="1"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TextBox 59"/>
              <p:cNvSpPr txBox="1"/>
              <p:nvPr/>
            </p:nvSpPr>
            <p:spPr>
              <a:xfrm>
                <a:off x="5244918" y="2311606"/>
                <a:ext cx="3899082" cy="235064"/>
              </a:xfrm>
              <a:prstGeom prst="rect">
                <a:avLst/>
              </a:prstGeom>
              <a:noFill/>
            </p:spPr>
            <p:txBody>
              <a:bodyPr wrap="square" lIns="0" tIns="0" rIns="0" bIns="0" rtlCol="0">
                <a:spAutoFit/>
              </a:bodyPr>
              <a:lstStyle/>
              <a:p>
                <a14:m>
                  <m:oMath xmlns:m="http://schemas.openxmlformats.org/officeDocument/2006/math">
                    <m:sSub>
                      <m:sSubPr>
                        <m:ctrlPr>
                          <a:rPr lang="en-SG" sz="1500" i="1">
                            <a:latin typeface="Cambria Math" panose="02040503050406030204" pitchFamily="18" charset="0"/>
                          </a:rPr>
                        </m:ctrlPr>
                      </m:sSubPr>
                      <m:e>
                        <m:r>
                          <a:rPr lang="en-US" sz="1500" i="1">
                            <a:latin typeface="Cambria Math" panose="02040503050406030204" pitchFamily="18" charset="0"/>
                          </a:rPr>
                          <m:t>𝑜</m:t>
                        </m:r>
                      </m:e>
                      <m:sub>
                        <m:r>
                          <a:rPr lang="en-US" sz="1500" i="1">
                            <a:latin typeface="Cambria Math" panose="02040503050406030204" pitchFamily="18" charset="0"/>
                          </a:rPr>
                          <m:t>1</m:t>
                        </m:r>
                      </m:sub>
                    </m:sSub>
                    <m:r>
                      <a:rPr lang="en-US" sz="1500" i="1">
                        <a:solidFill>
                          <a:schemeClr val="tx1"/>
                        </a:solidFill>
                        <a:latin typeface="Cambria Math" panose="02040503050406030204" pitchFamily="18" charset="0"/>
                      </a:rPr>
                      <m:t>=</m:t>
                    </m:r>
                    <m:r>
                      <m:rPr>
                        <m:sty m:val="p"/>
                      </m:rPr>
                      <a:rPr lang="el-GR" sz="1500" i="1">
                        <a:latin typeface="Cambria Math" panose="02040503050406030204" pitchFamily="18" charset="0"/>
                      </a:rPr>
                      <m:t>σ</m:t>
                    </m:r>
                    <m:r>
                      <a:rPr lang="en-US" sz="1500" i="1">
                        <a:latin typeface="Cambria Math" panose="02040503050406030204" pitchFamily="18" charset="0"/>
                      </a:rPr>
                      <m:t>(</m:t>
                    </m:r>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1</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11</m:t>
                        </m:r>
                      </m:sub>
                      <m:sup>
                        <m:r>
                          <a:rPr lang="en-US" sz="1500" i="1">
                            <a:solidFill>
                              <a:schemeClr val="accent5"/>
                            </a:solidFill>
                            <a:latin typeface="Cambria Math" panose="02040503050406030204" pitchFamily="18" charset="0"/>
                          </a:rPr>
                          <m:t>2</m:t>
                        </m:r>
                      </m:sup>
                    </m:sSubSup>
                    <m:r>
                      <a:rPr lang="en-US" sz="1500" i="1">
                        <a:latin typeface="Cambria Math" panose="02040503050406030204" pitchFamily="18" charset="0"/>
                      </a:rPr>
                      <m:t>+</m:t>
                    </m:r>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2</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21</m:t>
                        </m:r>
                      </m:sub>
                      <m:sup>
                        <m:r>
                          <a:rPr lang="en-US" sz="1500" i="1">
                            <a:solidFill>
                              <a:schemeClr val="accent5"/>
                            </a:solidFill>
                            <a:latin typeface="Cambria Math" panose="02040503050406030204" pitchFamily="18" charset="0"/>
                          </a:rPr>
                          <m:t>2</m:t>
                        </m:r>
                      </m:sup>
                    </m:sSubSup>
                  </m:oMath>
                </a14:m>
                <a:r>
                  <a:rPr lang="en-SG" sz="1500" dirty="0"/>
                  <a:t>+</a:t>
                </a:r>
                <a14:m>
                  <m:oMath xmlns:m="http://schemas.openxmlformats.org/officeDocument/2006/math">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3</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31</m:t>
                        </m:r>
                      </m:sub>
                      <m:sup>
                        <m:r>
                          <a:rPr lang="en-US" sz="1500" i="1">
                            <a:solidFill>
                              <a:schemeClr val="accent5"/>
                            </a:solidFill>
                            <a:latin typeface="Cambria Math" panose="02040503050406030204" pitchFamily="18" charset="0"/>
                          </a:rPr>
                          <m:t>2</m:t>
                        </m:r>
                      </m:sup>
                    </m:sSubSup>
                    <m:r>
                      <a:rPr lang="en-US" sz="1500">
                        <a:solidFill>
                          <a:schemeClr val="tx1"/>
                        </a:solidFill>
                        <a:latin typeface="Cambria Math" panose="02040503050406030204" pitchFamily="18" charset="0"/>
                      </a:rPr>
                      <m:t>+</m:t>
                    </m:r>
                    <m:sSubSup>
                      <m:sSubSupPr>
                        <m:ctrlPr>
                          <a:rPr lang="en-US" sz="1500" i="1">
                            <a:solidFill>
                              <a:schemeClr val="accent6">
                                <a:lumMod val="75000"/>
                              </a:schemeClr>
                            </a:solidFill>
                            <a:latin typeface="Cambria Math" panose="02040503050406030204" pitchFamily="18" charset="0"/>
                          </a:rPr>
                        </m:ctrlPr>
                      </m:sSubSupPr>
                      <m:e>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4</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41</m:t>
                            </m:r>
                          </m:sub>
                          <m:sup>
                            <m:r>
                              <a:rPr lang="en-US" sz="1500" i="1">
                                <a:solidFill>
                                  <a:schemeClr val="accent5"/>
                                </a:solidFill>
                                <a:latin typeface="Cambria Math" panose="02040503050406030204" pitchFamily="18" charset="0"/>
                              </a:rPr>
                              <m:t>2</m:t>
                            </m:r>
                          </m:sup>
                        </m:sSubSup>
                        <m:r>
                          <a:rPr lang="en-US" sz="1500" i="1">
                            <a:solidFill>
                              <a:schemeClr val="accent5"/>
                            </a:solidFill>
                            <a:latin typeface="Cambria Math" panose="02040503050406030204" pitchFamily="18" charset="0"/>
                          </a:rPr>
                          <m:t>+</m:t>
                        </m:r>
                        <m:r>
                          <a:rPr lang="en-US" sz="1500" i="1">
                            <a:solidFill>
                              <a:schemeClr val="accent6">
                                <a:lumMod val="75000"/>
                              </a:schemeClr>
                            </a:solidFill>
                            <a:latin typeface="Cambria Math" panose="02040503050406030204" pitchFamily="18" charset="0"/>
                          </a:rPr>
                          <m:t>𝑏</m:t>
                        </m:r>
                      </m:e>
                      <m:sub>
                        <m:r>
                          <a:rPr lang="en-US" sz="1500" i="1">
                            <a:solidFill>
                              <a:schemeClr val="accent6">
                                <a:lumMod val="75000"/>
                              </a:schemeClr>
                            </a:solidFill>
                            <a:latin typeface="Cambria Math" panose="02040503050406030204" pitchFamily="18" charset="0"/>
                          </a:rPr>
                          <m:t>1</m:t>
                        </m:r>
                      </m:sub>
                      <m:sup>
                        <m:r>
                          <a:rPr lang="en-US" sz="1500" i="1">
                            <a:solidFill>
                              <a:schemeClr val="accent6">
                                <a:lumMod val="75000"/>
                              </a:schemeClr>
                            </a:solidFill>
                            <a:latin typeface="Cambria Math" panose="02040503050406030204" pitchFamily="18" charset="0"/>
                          </a:rPr>
                          <m:t>2</m:t>
                        </m:r>
                      </m:sup>
                    </m:sSubSup>
                    <m:r>
                      <a:rPr lang="en-US" sz="1500">
                        <a:solidFill>
                          <a:schemeClr val="tx1"/>
                        </a:solidFill>
                        <a:latin typeface="Cambria Math" panose="02040503050406030204" pitchFamily="18" charset="0"/>
                      </a:rPr>
                      <m:t>)</m:t>
                    </m:r>
                  </m:oMath>
                </a14:m>
                <a:endParaRPr lang="en-SG" sz="1500" dirty="0"/>
              </a:p>
            </p:txBody>
          </p:sp>
        </mc:Choice>
        <mc:Fallback xmlns="">
          <p:sp>
            <p:nvSpPr>
              <p:cNvPr id="60" name="TextBox 59"/>
              <p:cNvSpPr txBox="1">
                <a:spLocks noRot="1" noChangeAspect="1" noMove="1" noResize="1" noEditPoints="1" noAdjustHandles="1" noChangeArrowheads="1" noChangeShapeType="1" noTextEdit="1"/>
              </p:cNvSpPr>
              <p:nvPr/>
            </p:nvSpPr>
            <p:spPr>
              <a:xfrm>
                <a:off x="5244918" y="2311606"/>
                <a:ext cx="3899082" cy="235064"/>
              </a:xfrm>
              <a:prstGeom prst="rect">
                <a:avLst/>
              </a:prstGeom>
              <a:blipFill>
                <a:blip r:embed="rId2"/>
                <a:stretch>
                  <a:fillRect l="-1250" t="-23077" b="-46154"/>
                </a:stretch>
              </a:blipFill>
            </p:spPr>
            <p:txBody>
              <a:bodyPr/>
              <a:lstStyle/>
              <a:p>
                <a:r>
                  <a:rPr lang="en-SG">
                    <a:noFill/>
                  </a:rPr>
                  <a:t> </a:t>
                </a:r>
              </a:p>
            </p:txBody>
          </p:sp>
        </mc:Fallback>
      </mc:AlternateContent>
      <p:grpSp>
        <p:nvGrpSpPr>
          <p:cNvPr id="182" name="Group 181"/>
          <p:cNvGrpSpPr/>
          <p:nvPr/>
        </p:nvGrpSpPr>
        <p:grpSpPr>
          <a:xfrm>
            <a:off x="-41134" y="1653635"/>
            <a:ext cx="4531642" cy="2144045"/>
            <a:chOff x="2487437" y="1852439"/>
            <a:chExt cx="6042189" cy="2858726"/>
          </a:xfrm>
        </p:grpSpPr>
        <p:sp>
          <p:nvSpPr>
            <p:cNvPr id="183" name="TextBox 182"/>
            <p:cNvSpPr txBox="1"/>
            <p:nvPr/>
          </p:nvSpPr>
          <p:spPr>
            <a:xfrm>
              <a:off x="2782028" y="4000414"/>
              <a:ext cx="507491" cy="338555"/>
            </a:xfrm>
            <a:prstGeom prst="rect">
              <a:avLst/>
            </a:prstGeom>
            <a:noFill/>
          </p:spPr>
          <p:txBody>
            <a:bodyPr wrap="square" rtlCol="0">
              <a:spAutoFit/>
            </a:bodyPr>
            <a:lstStyle/>
            <a:p>
              <a:pPr algn="r"/>
              <a:r>
                <a:rPr lang="en-US" sz="1050" dirty="0">
                  <a:solidFill>
                    <a:schemeClr val="bg1">
                      <a:lumMod val="75000"/>
                    </a:schemeClr>
                  </a:solidFill>
                  <a:latin typeface="Times New Roman" panose="02020603050405020304" pitchFamily="18" charset="0"/>
                  <a:cs typeface="Times New Roman" panose="02020603050405020304" pitchFamily="18" charset="0"/>
                </a:rPr>
                <a:t>x</a:t>
              </a:r>
              <a:r>
                <a:rPr lang="en-US" sz="1050" baseline="-25000" dirty="0">
                  <a:solidFill>
                    <a:schemeClr val="bg1">
                      <a:lumMod val="75000"/>
                    </a:schemeClr>
                  </a:solidFill>
                  <a:latin typeface="Times New Roman" panose="02020603050405020304" pitchFamily="18" charset="0"/>
                  <a:cs typeface="Times New Roman" panose="02020603050405020304" pitchFamily="18" charset="0"/>
                </a:rPr>
                <a:t>3</a:t>
              </a:r>
              <a:endParaRPr lang="en-SG" sz="1050" baseline="-25000" dirty="0">
                <a:solidFill>
                  <a:schemeClr val="bg1">
                    <a:lumMod val="75000"/>
                  </a:schemeClr>
                </a:solidFill>
                <a:latin typeface="Times New Roman" panose="02020603050405020304" pitchFamily="18" charset="0"/>
                <a:cs typeface="Times New Roman" panose="02020603050405020304" pitchFamily="18" charset="0"/>
              </a:endParaRPr>
            </a:p>
          </p:txBody>
        </p:sp>
        <p:grpSp>
          <p:nvGrpSpPr>
            <p:cNvPr id="184" name="Group 183"/>
            <p:cNvGrpSpPr/>
            <p:nvPr/>
          </p:nvGrpSpPr>
          <p:grpSpPr>
            <a:xfrm>
              <a:off x="2487437" y="1852439"/>
              <a:ext cx="6042189" cy="2858726"/>
              <a:chOff x="2487437" y="1852439"/>
              <a:chExt cx="6042189" cy="2858726"/>
            </a:xfrm>
          </p:grpSpPr>
          <p:sp>
            <p:nvSpPr>
              <p:cNvPr id="185" name="Oval 184"/>
              <p:cNvSpPr/>
              <p:nvPr/>
            </p:nvSpPr>
            <p:spPr>
              <a:xfrm>
                <a:off x="3511611" y="2561379"/>
                <a:ext cx="451945" cy="451945"/>
              </a:xfrm>
              <a:prstGeom prst="ellipse">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6" name="Oval 185"/>
              <p:cNvSpPr/>
              <p:nvPr/>
            </p:nvSpPr>
            <p:spPr>
              <a:xfrm>
                <a:off x="3511611" y="3254797"/>
                <a:ext cx="451945" cy="451945"/>
              </a:xfrm>
              <a:prstGeom prst="ellipse">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7" name="Oval 186"/>
              <p:cNvSpPr/>
              <p:nvPr/>
            </p:nvSpPr>
            <p:spPr>
              <a:xfrm>
                <a:off x="3511611" y="4000414"/>
                <a:ext cx="451945" cy="451945"/>
              </a:xfrm>
              <a:prstGeom prst="ellipse">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8" name="Oval 187"/>
              <p:cNvSpPr/>
              <p:nvPr/>
            </p:nvSpPr>
            <p:spPr>
              <a:xfrm>
                <a:off x="5561129" y="4237670"/>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89" name="Oval 188"/>
              <p:cNvSpPr/>
              <p:nvPr/>
            </p:nvSpPr>
            <p:spPr>
              <a:xfrm>
                <a:off x="5561129" y="2109434"/>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90" name="Oval 189"/>
              <p:cNvSpPr/>
              <p:nvPr/>
            </p:nvSpPr>
            <p:spPr>
              <a:xfrm>
                <a:off x="5561129" y="279156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1" name="Oval 190"/>
              <p:cNvSpPr/>
              <p:nvPr/>
            </p:nvSpPr>
            <p:spPr>
              <a:xfrm>
                <a:off x="7610647" y="3634510"/>
                <a:ext cx="451945" cy="451945"/>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92" name="Oval 191"/>
              <p:cNvSpPr/>
              <p:nvPr/>
            </p:nvSpPr>
            <p:spPr>
              <a:xfrm>
                <a:off x="7610647" y="2699089"/>
                <a:ext cx="451945" cy="451945"/>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93" name="Straight Arrow Connector 192"/>
              <p:cNvCxnSpPr>
                <a:stCxn id="185" idx="6"/>
                <a:endCxn id="189" idx="2"/>
              </p:cNvCxnSpPr>
              <p:nvPr/>
            </p:nvCxnSpPr>
            <p:spPr>
              <a:xfrm flipV="1">
                <a:off x="3963556" y="2335407"/>
                <a:ext cx="1597573" cy="4519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85" idx="6"/>
                <a:endCxn id="190" idx="2"/>
              </p:cNvCxnSpPr>
              <p:nvPr/>
            </p:nvCxnSpPr>
            <p:spPr>
              <a:xfrm>
                <a:off x="3963556" y="2787352"/>
                <a:ext cx="1597573" cy="230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85" idx="6"/>
                <a:endCxn id="188" idx="2"/>
              </p:cNvCxnSpPr>
              <p:nvPr/>
            </p:nvCxnSpPr>
            <p:spPr>
              <a:xfrm>
                <a:off x="3963556" y="2787352"/>
                <a:ext cx="1597573" cy="167629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86" idx="6"/>
                <a:endCxn id="189" idx="2"/>
              </p:cNvCxnSpPr>
              <p:nvPr/>
            </p:nvCxnSpPr>
            <p:spPr>
              <a:xfrm flipV="1">
                <a:off x="3963556" y="2335407"/>
                <a:ext cx="1597573" cy="114536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6"/>
                <a:endCxn id="190" idx="2"/>
              </p:cNvCxnSpPr>
              <p:nvPr/>
            </p:nvCxnSpPr>
            <p:spPr>
              <a:xfrm flipV="1">
                <a:off x="3963556" y="3017542"/>
                <a:ext cx="1597573" cy="4632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6" idx="6"/>
                <a:endCxn id="188" idx="2"/>
              </p:cNvCxnSpPr>
              <p:nvPr/>
            </p:nvCxnSpPr>
            <p:spPr>
              <a:xfrm>
                <a:off x="3963556" y="3480770"/>
                <a:ext cx="1597573" cy="98287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7" idx="6"/>
                <a:endCxn id="189" idx="2"/>
              </p:cNvCxnSpPr>
              <p:nvPr/>
            </p:nvCxnSpPr>
            <p:spPr>
              <a:xfrm flipV="1">
                <a:off x="3963556" y="2335407"/>
                <a:ext cx="1597573" cy="189098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87" idx="6"/>
                <a:endCxn id="190" idx="2"/>
              </p:cNvCxnSpPr>
              <p:nvPr/>
            </p:nvCxnSpPr>
            <p:spPr>
              <a:xfrm flipV="1">
                <a:off x="3963556" y="3017542"/>
                <a:ext cx="1597573" cy="12088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7" idx="6"/>
                <a:endCxn id="188" idx="2"/>
              </p:cNvCxnSpPr>
              <p:nvPr/>
            </p:nvCxnSpPr>
            <p:spPr>
              <a:xfrm>
                <a:off x="3963556" y="4226387"/>
                <a:ext cx="1597573" cy="23725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89" idx="6"/>
                <a:endCxn id="192" idx="2"/>
              </p:cNvCxnSpPr>
              <p:nvPr/>
            </p:nvCxnSpPr>
            <p:spPr>
              <a:xfrm>
                <a:off x="6013074" y="2335407"/>
                <a:ext cx="1597573" cy="589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89" idx="6"/>
                <a:endCxn id="191" idx="2"/>
              </p:cNvCxnSpPr>
              <p:nvPr/>
            </p:nvCxnSpPr>
            <p:spPr>
              <a:xfrm>
                <a:off x="6013074" y="2335407"/>
                <a:ext cx="1597573" cy="1525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90" idx="6"/>
                <a:endCxn id="192" idx="2"/>
              </p:cNvCxnSpPr>
              <p:nvPr/>
            </p:nvCxnSpPr>
            <p:spPr>
              <a:xfrm flipV="1">
                <a:off x="6013074" y="2925062"/>
                <a:ext cx="1597573" cy="92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0" idx="6"/>
                <a:endCxn id="191" idx="2"/>
              </p:cNvCxnSpPr>
              <p:nvPr/>
            </p:nvCxnSpPr>
            <p:spPr>
              <a:xfrm>
                <a:off x="6013074" y="3017542"/>
                <a:ext cx="1597573" cy="8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88" idx="6"/>
                <a:endCxn id="191" idx="2"/>
              </p:cNvCxnSpPr>
              <p:nvPr/>
            </p:nvCxnSpPr>
            <p:spPr>
              <a:xfrm flipV="1">
                <a:off x="6013074" y="3860483"/>
                <a:ext cx="1597573" cy="60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88" idx="6"/>
                <a:endCxn id="192" idx="2"/>
              </p:cNvCxnSpPr>
              <p:nvPr/>
            </p:nvCxnSpPr>
            <p:spPr>
              <a:xfrm flipV="1">
                <a:off x="6013074" y="2925062"/>
                <a:ext cx="1597573" cy="15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2487437" y="2553798"/>
                <a:ext cx="774751" cy="338555"/>
              </a:xfrm>
              <a:prstGeom prst="rect">
                <a:avLst/>
              </a:prstGeom>
              <a:noFill/>
            </p:spPr>
            <p:txBody>
              <a:bodyPr wrap="square" rtlCol="0">
                <a:spAutoFit/>
              </a:bodyPr>
              <a:lstStyle/>
              <a:p>
                <a:pPr algn="r"/>
                <a:r>
                  <a:rPr lang="en-US" sz="1050" dirty="0">
                    <a:solidFill>
                      <a:schemeClr val="bg1">
                        <a:lumMod val="75000"/>
                      </a:schemeClr>
                    </a:solidFill>
                    <a:latin typeface="Times New Roman" panose="02020603050405020304" pitchFamily="18" charset="0"/>
                    <a:cs typeface="Times New Roman" panose="02020603050405020304" pitchFamily="18" charset="0"/>
                  </a:rPr>
                  <a:t>x</a:t>
                </a:r>
                <a:r>
                  <a:rPr lang="en-US" sz="1050" baseline="-25000" dirty="0">
                    <a:solidFill>
                      <a:schemeClr val="bg1">
                        <a:lumMod val="75000"/>
                      </a:schemeClr>
                    </a:solidFill>
                    <a:latin typeface="Times New Roman" panose="02020603050405020304" pitchFamily="18" charset="0"/>
                    <a:cs typeface="Times New Roman" panose="02020603050405020304" pitchFamily="18" charset="0"/>
                  </a:rPr>
                  <a:t>1</a:t>
                </a:r>
                <a:endParaRPr lang="en-SG" sz="1050" baseline="-250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209" name="TextBox 208"/>
              <p:cNvSpPr txBox="1"/>
              <p:nvPr/>
            </p:nvSpPr>
            <p:spPr>
              <a:xfrm>
                <a:off x="2561476" y="3287343"/>
                <a:ext cx="676923" cy="338555"/>
              </a:xfrm>
              <a:prstGeom prst="rect">
                <a:avLst/>
              </a:prstGeom>
              <a:noFill/>
            </p:spPr>
            <p:txBody>
              <a:bodyPr wrap="square" rtlCol="0">
                <a:spAutoFit/>
              </a:bodyPr>
              <a:lstStyle/>
              <a:p>
                <a:pPr algn="r"/>
                <a:r>
                  <a:rPr lang="en-US" sz="1050" dirty="0">
                    <a:solidFill>
                      <a:schemeClr val="bg1">
                        <a:lumMod val="75000"/>
                      </a:schemeClr>
                    </a:solidFill>
                    <a:latin typeface="Times New Roman" panose="02020603050405020304" pitchFamily="18" charset="0"/>
                    <a:cs typeface="Times New Roman" panose="02020603050405020304" pitchFamily="18" charset="0"/>
                  </a:rPr>
                  <a:t>x</a:t>
                </a:r>
                <a:r>
                  <a:rPr lang="en-US" sz="1050" baseline="-25000" dirty="0">
                    <a:solidFill>
                      <a:schemeClr val="bg1">
                        <a:lumMod val="75000"/>
                      </a:schemeClr>
                    </a:solidFill>
                    <a:latin typeface="Times New Roman" panose="02020603050405020304" pitchFamily="18" charset="0"/>
                    <a:cs typeface="Times New Roman" panose="02020603050405020304" pitchFamily="18" charset="0"/>
                  </a:rPr>
                  <a:t>2</a:t>
                </a:r>
                <a:endParaRPr lang="en-SG" sz="1050" baseline="-250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210" name="Straight Arrow Connector 209"/>
              <p:cNvCxnSpPr/>
              <p:nvPr/>
            </p:nvCxnSpPr>
            <p:spPr>
              <a:xfrm>
                <a:off x="3233973" y="2774651"/>
                <a:ext cx="27432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3233973" y="3472009"/>
                <a:ext cx="27432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3233973" y="4214589"/>
                <a:ext cx="27432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a:off x="8078150" y="292506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8078150" y="3860483"/>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5568788" y="35346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16" name="Straight Arrow Connector 215"/>
              <p:cNvCxnSpPr>
                <a:stCxn id="186" idx="6"/>
                <a:endCxn id="215" idx="2"/>
              </p:cNvCxnSpPr>
              <p:nvPr/>
            </p:nvCxnSpPr>
            <p:spPr>
              <a:xfrm>
                <a:off x="3963556" y="3480770"/>
                <a:ext cx="1605232" cy="2798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185" idx="6"/>
                <a:endCxn id="215" idx="2"/>
              </p:cNvCxnSpPr>
              <p:nvPr/>
            </p:nvCxnSpPr>
            <p:spPr>
              <a:xfrm>
                <a:off x="3963556" y="2787352"/>
                <a:ext cx="1605232" cy="97323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5" idx="6"/>
                <a:endCxn id="192" idx="2"/>
              </p:cNvCxnSpPr>
              <p:nvPr/>
            </p:nvCxnSpPr>
            <p:spPr>
              <a:xfrm flipV="1">
                <a:off x="6020733" y="2925062"/>
                <a:ext cx="1589914" cy="83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5" idx="6"/>
                <a:endCxn id="191" idx="2"/>
              </p:cNvCxnSpPr>
              <p:nvPr/>
            </p:nvCxnSpPr>
            <p:spPr>
              <a:xfrm>
                <a:off x="6020733" y="3760582"/>
                <a:ext cx="1589914" cy="99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4219900" y="2301350"/>
                <a:ext cx="56635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1" name="TextBox 220"/>
              <p:cNvSpPr txBox="1"/>
              <p:nvPr/>
            </p:nvSpPr>
            <p:spPr>
              <a:xfrm>
                <a:off x="4299613" y="3107062"/>
                <a:ext cx="58747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22" name="TextBox 221"/>
              <p:cNvSpPr txBox="1"/>
              <p:nvPr/>
            </p:nvSpPr>
            <p:spPr>
              <a:xfrm>
                <a:off x="6247971" y="2170186"/>
                <a:ext cx="607717"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3" name="TextBox 222"/>
              <p:cNvSpPr txBox="1"/>
              <p:nvPr/>
            </p:nvSpPr>
            <p:spPr>
              <a:xfrm>
                <a:off x="6288261" y="2574999"/>
                <a:ext cx="607075"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224" name="TextBox 223"/>
              <p:cNvSpPr txBox="1"/>
              <p:nvPr/>
            </p:nvSpPr>
            <p:spPr>
              <a:xfrm>
                <a:off x="5625597" y="211197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5" name="TextBox 224"/>
              <p:cNvSpPr txBox="1"/>
              <p:nvPr/>
            </p:nvSpPr>
            <p:spPr>
              <a:xfrm>
                <a:off x="5625597" y="2796538"/>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6" name="TextBox 225"/>
              <p:cNvSpPr txBox="1"/>
              <p:nvPr/>
            </p:nvSpPr>
            <p:spPr>
              <a:xfrm>
                <a:off x="5625597" y="3533792"/>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7" name="TextBox 226"/>
              <p:cNvSpPr txBox="1"/>
              <p:nvPr/>
            </p:nvSpPr>
            <p:spPr>
              <a:xfrm>
                <a:off x="5625597" y="4247583"/>
                <a:ext cx="534737" cy="430887"/>
              </a:xfrm>
              <a:prstGeom prst="rect">
                <a:avLst/>
              </a:prstGeom>
              <a:noFill/>
            </p:spPr>
            <p:txBody>
              <a:bodyPr wrap="square" rtlCol="0">
                <a:spAutoFit/>
              </a:bodyPr>
              <a:lstStyle/>
              <a:p>
                <a:r>
                  <a:rPr lang="el-GR" sz="1500" dirty="0">
                    <a:solidFill>
                      <a:schemeClr val="bg1">
                        <a:lumMod val="75000"/>
                      </a:schemeClr>
                    </a:solidFill>
                  </a:rPr>
                  <a:t>σ</a:t>
                </a:r>
                <a:endParaRPr lang="en-SG" sz="1500" dirty="0">
                  <a:solidFill>
                    <a:schemeClr val="bg1">
                      <a:lumMod val="75000"/>
                    </a:schemeClr>
                  </a:solidFill>
                </a:endParaRPr>
              </a:p>
            </p:txBody>
          </p:sp>
          <p:sp>
            <p:nvSpPr>
              <p:cNvPr id="228" name="TextBox 227"/>
              <p:cNvSpPr txBox="1"/>
              <p:nvPr/>
            </p:nvSpPr>
            <p:spPr>
              <a:xfrm>
                <a:off x="7680573" y="2705818"/>
                <a:ext cx="534737" cy="430887"/>
              </a:xfrm>
              <a:prstGeom prst="rect">
                <a:avLst/>
              </a:prstGeom>
              <a:noFill/>
            </p:spPr>
            <p:txBody>
              <a:bodyPr wrap="square" rtlCol="0">
                <a:spAutoFit/>
              </a:bodyPr>
              <a:lstStyle/>
              <a:p>
                <a:r>
                  <a:rPr lang="el-GR" sz="1500" dirty="0"/>
                  <a:t>σ</a:t>
                </a:r>
                <a:endParaRPr lang="en-SG" sz="1500" dirty="0"/>
              </a:p>
            </p:txBody>
          </p:sp>
          <p:sp>
            <p:nvSpPr>
              <p:cNvPr id="229" name="TextBox 228"/>
              <p:cNvSpPr txBox="1"/>
              <p:nvPr/>
            </p:nvSpPr>
            <p:spPr>
              <a:xfrm>
                <a:off x="7680573" y="3652139"/>
                <a:ext cx="534737" cy="430887"/>
              </a:xfrm>
              <a:prstGeom prst="rect">
                <a:avLst/>
              </a:prstGeom>
              <a:noFill/>
            </p:spPr>
            <p:txBody>
              <a:bodyPr wrap="square" rtlCol="0">
                <a:spAutoFit/>
              </a:bodyPr>
              <a:lstStyle/>
              <a:p>
                <a:r>
                  <a:rPr lang="el-GR" sz="1500" dirty="0"/>
                  <a:t>σ</a:t>
                </a:r>
                <a:endParaRPr lang="en-SG" sz="1500" dirty="0"/>
              </a:p>
            </p:txBody>
          </p:sp>
          <p:sp>
            <p:nvSpPr>
              <p:cNvPr id="230" name="TextBox 229"/>
              <p:cNvSpPr txBox="1"/>
              <p:nvPr/>
            </p:nvSpPr>
            <p:spPr>
              <a:xfrm>
                <a:off x="5893125" y="1894846"/>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1</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1" name="TextBox 230"/>
              <p:cNvSpPr txBox="1"/>
              <p:nvPr/>
            </p:nvSpPr>
            <p:spPr>
              <a:xfrm>
                <a:off x="5893125" y="258633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2" name="TextBox 231"/>
              <p:cNvSpPr txBox="1"/>
              <p:nvPr/>
            </p:nvSpPr>
            <p:spPr>
              <a:xfrm>
                <a:off x="5893125" y="3296954"/>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3" name="TextBox 232"/>
              <p:cNvSpPr txBox="1"/>
              <p:nvPr/>
            </p:nvSpPr>
            <p:spPr>
              <a:xfrm>
                <a:off x="5893125" y="4023260"/>
                <a:ext cx="607717" cy="338555"/>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b</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234" name="TextBox 233"/>
              <p:cNvSpPr txBox="1"/>
              <p:nvPr/>
            </p:nvSpPr>
            <p:spPr>
              <a:xfrm>
                <a:off x="7921909" y="2452518"/>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2</a:t>
                </a:r>
                <a:r>
                  <a:rPr lang="en-US" sz="1050" baseline="-25000" dirty="0">
                    <a:solidFill>
                      <a:schemeClr val="accent6">
                        <a:lumMod val="75000"/>
                      </a:schemeClr>
                    </a:solidFill>
                    <a:latin typeface="Arial" panose="020B0604020202020204" pitchFamily="34" charset="0"/>
                    <a:cs typeface="Arial" panose="020B0604020202020204" pitchFamily="34" charset="0"/>
                  </a:rPr>
                  <a:t>1</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5" name="TextBox 234"/>
              <p:cNvSpPr txBox="1"/>
              <p:nvPr/>
            </p:nvSpPr>
            <p:spPr>
              <a:xfrm>
                <a:off x="7921909" y="3387443"/>
                <a:ext cx="607717" cy="338555"/>
              </a:xfrm>
              <a:prstGeom prst="rect">
                <a:avLst/>
              </a:prstGeom>
              <a:noFill/>
            </p:spPr>
            <p:txBody>
              <a:bodyPr wrap="square" rtlCol="0">
                <a:spAutoFit/>
              </a:bodyPr>
              <a:lstStyle/>
              <a:p>
                <a:r>
                  <a:rPr lang="en-US" sz="1050" dirty="0">
                    <a:solidFill>
                      <a:schemeClr val="accent6">
                        <a:lumMod val="75000"/>
                      </a:schemeClr>
                    </a:solidFill>
                    <a:latin typeface="Arial" panose="020B0604020202020204" pitchFamily="34" charset="0"/>
                    <a:cs typeface="Arial" panose="020B0604020202020204" pitchFamily="34" charset="0"/>
                  </a:rPr>
                  <a:t>b</a:t>
                </a:r>
                <a:r>
                  <a:rPr lang="en-US" sz="1050" baseline="30000" dirty="0">
                    <a:solidFill>
                      <a:schemeClr val="accent6">
                        <a:lumMod val="75000"/>
                      </a:schemeClr>
                    </a:solidFill>
                    <a:latin typeface="Arial" panose="020B0604020202020204" pitchFamily="34" charset="0"/>
                    <a:cs typeface="Arial" panose="020B0604020202020204" pitchFamily="34" charset="0"/>
                  </a:rPr>
                  <a:t>2</a:t>
                </a:r>
                <a:r>
                  <a:rPr lang="en-US" sz="1050" baseline="-25000" dirty="0">
                    <a:solidFill>
                      <a:schemeClr val="accent6">
                        <a:lumMod val="75000"/>
                      </a:schemeClr>
                    </a:solidFill>
                    <a:latin typeface="Arial" panose="020B0604020202020204" pitchFamily="34" charset="0"/>
                    <a:cs typeface="Arial" panose="020B0604020202020204" pitchFamily="34" charset="0"/>
                  </a:rPr>
                  <a:t>2</a:t>
                </a:r>
                <a:endParaRPr lang="en-SG" sz="1050"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238" name="TextBox 237"/>
              <p:cNvSpPr txBox="1"/>
              <p:nvPr/>
            </p:nvSpPr>
            <p:spPr>
              <a:xfrm>
                <a:off x="5413016" y="1852439"/>
                <a:ext cx="607717" cy="338555"/>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a:t>
                </a:r>
                <a:r>
                  <a:rPr lang="en-US" sz="1050" b="1" baseline="-25000" dirty="0">
                    <a:latin typeface="Arial" panose="020B0604020202020204" pitchFamily="34" charset="0"/>
                    <a:cs typeface="Arial" panose="020B0604020202020204" pitchFamily="34" charset="0"/>
                  </a:rPr>
                  <a:t>1</a:t>
                </a:r>
                <a:endParaRPr lang="en-SG" sz="1050" b="1" baseline="-25000" dirty="0">
                  <a:latin typeface="Arial" panose="020B0604020202020204" pitchFamily="34" charset="0"/>
                  <a:cs typeface="Arial" panose="020B0604020202020204" pitchFamily="34" charset="0"/>
                </a:endParaRPr>
              </a:p>
            </p:txBody>
          </p:sp>
          <p:sp>
            <p:nvSpPr>
              <p:cNvPr id="246" name="TextBox 245"/>
              <p:cNvSpPr txBox="1"/>
              <p:nvPr/>
            </p:nvSpPr>
            <p:spPr>
              <a:xfrm>
                <a:off x="5413016" y="2525740"/>
                <a:ext cx="607717" cy="338555"/>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a:t>
                </a:r>
                <a:r>
                  <a:rPr lang="en-US" sz="1050" b="1" baseline="-25000" dirty="0">
                    <a:latin typeface="Arial" panose="020B0604020202020204" pitchFamily="34" charset="0"/>
                    <a:cs typeface="Arial" panose="020B0604020202020204" pitchFamily="34" charset="0"/>
                  </a:rPr>
                  <a:t>2</a:t>
                </a:r>
                <a:endParaRPr lang="en-SG" sz="1050" b="1" baseline="-25000" dirty="0">
                  <a:latin typeface="Arial" panose="020B0604020202020204" pitchFamily="34" charset="0"/>
                  <a:cs typeface="Arial" panose="020B0604020202020204" pitchFamily="34" charset="0"/>
                </a:endParaRPr>
              </a:p>
            </p:txBody>
          </p:sp>
          <p:sp>
            <p:nvSpPr>
              <p:cNvPr id="247" name="TextBox 246"/>
              <p:cNvSpPr txBox="1"/>
              <p:nvPr/>
            </p:nvSpPr>
            <p:spPr>
              <a:xfrm>
                <a:off x="5405612" y="3280898"/>
                <a:ext cx="607717" cy="338555"/>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a:t>
                </a:r>
                <a:r>
                  <a:rPr lang="en-US" sz="1050" b="1" baseline="-25000" dirty="0">
                    <a:latin typeface="Arial" panose="020B0604020202020204" pitchFamily="34" charset="0"/>
                    <a:cs typeface="Arial" panose="020B0604020202020204" pitchFamily="34" charset="0"/>
                  </a:rPr>
                  <a:t>3</a:t>
                </a:r>
                <a:endParaRPr lang="en-SG" sz="1050" b="1" baseline="-25000" dirty="0">
                  <a:latin typeface="Arial" panose="020B0604020202020204" pitchFamily="34" charset="0"/>
                  <a:cs typeface="Arial" panose="020B0604020202020204" pitchFamily="34" charset="0"/>
                </a:endParaRPr>
              </a:p>
            </p:txBody>
          </p:sp>
          <p:sp>
            <p:nvSpPr>
              <p:cNvPr id="248" name="TextBox 247"/>
              <p:cNvSpPr txBox="1"/>
              <p:nvPr/>
            </p:nvSpPr>
            <p:spPr>
              <a:xfrm>
                <a:off x="5420561" y="3971426"/>
                <a:ext cx="607717" cy="338555"/>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a:t>
                </a:r>
                <a:r>
                  <a:rPr lang="en-US" sz="1050" b="1" baseline="-25000" dirty="0">
                    <a:latin typeface="Arial" panose="020B0604020202020204" pitchFamily="34" charset="0"/>
                    <a:cs typeface="Arial" panose="020B0604020202020204" pitchFamily="34" charset="0"/>
                  </a:rPr>
                  <a:t>4</a:t>
                </a:r>
                <a:endParaRPr lang="en-SG" sz="1050" b="1" baseline="-25000" dirty="0">
                  <a:latin typeface="Arial" panose="020B0604020202020204" pitchFamily="34" charset="0"/>
                  <a:cs typeface="Arial" panose="020B0604020202020204" pitchFamily="34" charset="0"/>
                </a:endParaRPr>
              </a:p>
            </p:txBody>
          </p:sp>
          <p:sp>
            <p:nvSpPr>
              <p:cNvPr id="74" name="TextBox 73"/>
              <p:cNvSpPr txBox="1"/>
              <p:nvPr/>
            </p:nvSpPr>
            <p:spPr>
              <a:xfrm>
                <a:off x="4262826" y="3550330"/>
                <a:ext cx="58747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24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75" name="TextBox 74"/>
              <p:cNvSpPr txBox="1"/>
              <p:nvPr/>
            </p:nvSpPr>
            <p:spPr>
              <a:xfrm>
                <a:off x="4262826" y="4003644"/>
                <a:ext cx="587479" cy="482183"/>
              </a:xfrm>
              <a:prstGeom prst="rect">
                <a:avLst/>
              </a:prstGeom>
              <a:noFill/>
            </p:spPr>
            <p:txBody>
              <a:bodyPr wrap="square" rtlCol="0">
                <a:spAutoFit/>
              </a:bodyPr>
              <a:lstStyle/>
              <a:p>
                <a:r>
                  <a:rPr lang="en-US" sz="1050" dirty="0">
                    <a:solidFill>
                      <a:schemeClr val="bg1">
                        <a:lumMod val="75000"/>
                      </a:schemeClr>
                    </a:solidFill>
                    <a:latin typeface="Arial" panose="020B0604020202020204" pitchFamily="34" charset="0"/>
                    <a:cs typeface="Arial" panose="020B0604020202020204" pitchFamily="34" charset="0"/>
                  </a:rPr>
                  <a:t>W</a:t>
                </a:r>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baseline="-25000" dirty="0">
                    <a:solidFill>
                      <a:schemeClr val="bg1">
                        <a:lumMod val="75000"/>
                      </a:schemeClr>
                    </a:solidFill>
                    <a:latin typeface="Arial" panose="020B0604020202020204" pitchFamily="34" charset="0"/>
                    <a:cs typeface="Arial" panose="020B0604020202020204" pitchFamily="34" charset="0"/>
                  </a:rPr>
                  <a:t>34</a:t>
                </a:r>
                <a:endParaRPr lang="en-SG" sz="1050" baseline="-25000" dirty="0">
                  <a:solidFill>
                    <a:schemeClr val="bg1">
                      <a:lumMod val="75000"/>
                    </a:schemeClr>
                  </a:solidFill>
                  <a:latin typeface="Arial" panose="020B0604020202020204" pitchFamily="34" charset="0"/>
                  <a:cs typeface="Arial" panose="020B0604020202020204" pitchFamily="34" charset="0"/>
                </a:endParaRPr>
              </a:p>
            </p:txBody>
          </p:sp>
          <p:sp>
            <p:nvSpPr>
              <p:cNvPr id="81" name="TextBox 80"/>
              <p:cNvSpPr txBox="1"/>
              <p:nvPr/>
            </p:nvSpPr>
            <p:spPr>
              <a:xfrm>
                <a:off x="6294995" y="4228982"/>
                <a:ext cx="607075"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42</a:t>
                </a:r>
                <a:endParaRPr lang="en-SG" sz="1050" baseline="-25000" dirty="0">
                  <a:solidFill>
                    <a:schemeClr val="accent5"/>
                  </a:solidFill>
                  <a:latin typeface="Arial" panose="020B0604020202020204" pitchFamily="34" charset="0"/>
                  <a:cs typeface="Arial" panose="020B0604020202020204" pitchFamily="34" charset="0"/>
                </a:endParaRPr>
              </a:p>
            </p:txBody>
          </p:sp>
        </p:grpSp>
      </p:grpSp>
      <p:cxnSp>
        <p:nvCxnSpPr>
          <p:cNvPr id="7" name="Straight Arrow Connector 6"/>
          <p:cNvCxnSpPr>
            <a:stCxn id="187" idx="6"/>
            <a:endCxn id="215" idx="2"/>
          </p:cNvCxnSpPr>
          <p:nvPr/>
        </p:nvCxnSpPr>
        <p:spPr>
          <a:xfrm flipV="1">
            <a:off x="1065955" y="3084742"/>
            <a:ext cx="1203924" cy="34935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p:cNvSpPr txBox="1"/>
              <p:nvPr/>
            </p:nvSpPr>
            <p:spPr>
              <a:xfrm>
                <a:off x="5221884" y="2962874"/>
                <a:ext cx="3922116" cy="235064"/>
              </a:xfrm>
              <a:prstGeom prst="rect">
                <a:avLst/>
              </a:prstGeom>
              <a:noFill/>
            </p:spPr>
            <p:txBody>
              <a:bodyPr wrap="square" lIns="0" tIns="0" rIns="0" bIns="0" rtlCol="0">
                <a:spAutoFit/>
              </a:bodyPr>
              <a:lstStyle/>
              <a:p>
                <a14:m>
                  <m:oMath xmlns:m="http://schemas.openxmlformats.org/officeDocument/2006/math">
                    <m:sSub>
                      <m:sSubPr>
                        <m:ctrlPr>
                          <a:rPr lang="en-SG" sz="1500" i="1">
                            <a:latin typeface="Cambria Math" panose="02040503050406030204" pitchFamily="18" charset="0"/>
                          </a:rPr>
                        </m:ctrlPr>
                      </m:sSubPr>
                      <m:e>
                        <m:r>
                          <a:rPr lang="en-US" sz="1500" i="1">
                            <a:latin typeface="Cambria Math" panose="02040503050406030204" pitchFamily="18" charset="0"/>
                          </a:rPr>
                          <m:t>𝑜</m:t>
                        </m:r>
                      </m:e>
                      <m:sub>
                        <m:r>
                          <a:rPr lang="en-US" sz="1500" i="1">
                            <a:latin typeface="Cambria Math" panose="02040503050406030204" pitchFamily="18" charset="0"/>
                          </a:rPr>
                          <m:t>2</m:t>
                        </m:r>
                      </m:sub>
                    </m:sSub>
                    <m:r>
                      <a:rPr lang="en-US" sz="1500" i="1">
                        <a:latin typeface="Cambria Math" panose="02040503050406030204" pitchFamily="18" charset="0"/>
                      </a:rPr>
                      <m:t>=</m:t>
                    </m:r>
                    <m:r>
                      <m:rPr>
                        <m:sty m:val="p"/>
                      </m:rPr>
                      <a:rPr lang="el-GR" sz="1500" i="1">
                        <a:latin typeface="Cambria Math" panose="02040503050406030204" pitchFamily="18" charset="0"/>
                      </a:rPr>
                      <m:t>σ</m:t>
                    </m:r>
                    <m:r>
                      <a:rPr lang="en-US" sz="1500" i="1">
                        <a:latin typeface="Cambria Math" panose="02040503050406030204" pitchFamily="18" charset="0"/>
                      </a:rPr>
                      <m:t>(</m:t>
                    </m:r>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1</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12</m:t>
                        </m:r>
                      </m:sub>
                      <m:sup>
                        <m:r>
                          <a:rPr lang="en-US" sz="1500" i="1">
                            <a:solidFill>
                              <a:schemeClr val="accent5"/>
                            </a:solidFill>
                            <a:latin typeface="Cambria Math" panose="02040503050406030204" pitchFamily="18" charset="0"/>
                          </a:rPr>
                          <m:t>2</m:t>
                        </m:r>
                      </m:sup>
                    </m:sSubSup>
                    <m:r>
                      <a:rPr lang="en-US" sz="1500" i="1">
                        <a:latin typeface="Cambria Math" panose="02040503050406030204" pitchFamily="18" charset="0"/>
                      </a:rPr>
                      <m:t>+</m:t>
                    </m:r>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2</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22</m:t>
                        </m:r>
                      </m:sub>
                      <m:sup>
                        <m:r>
                          <a:rPr lang="en-US" sz="1500" i="1">
                            <a:solidFill>
                              <a:schemeClr val="accent5"/>
                            </a:solidFill>
                            <a:latin typeface="Cambria Math" panose="02040503050406030204" pitchFamily="18" charset="0"/>
                          </a:rPr>
                          <m:t>2</m:t>
                        </m:r>
                      </m:sup>
                    </m:sSubSup>
                  </m:oMath>
                </a14:m>
                <a:r>
                  <a:rPr lang="en-SG" sz="1500" dirty="0"/>
                  <a:t>+</a:t>
                </a:r>
                <a14:m>
                  <m:oMath xmlns:m="http://schemas.openxmlformats.org/officeDocument/2006/math">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3</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32</m:t>
                        </m:r>
                      </m:sub>
                      <m:sup>
                        <m:r>
                          <a:rPr lang="en-US" sz="1500" i="1">
                            <a:solidFill>
                              <a:schemeClr val="accent5"/>
                            </a:solidFill>
                            <a:latin typeface="Cambria Math" panose="02040503050406030204" pitchFamily="18" charset="0"/>
                          </a:rPr>
                          <m:t>2</m:t>
                        </m:r>
                      </m:sup>
                    </m:sSubSup>
                    <m:r>
                      <a:rPr lang="en-US" sz="1500">
                        <a:solidFill>
                          <a:schemeClr val="tx1"/>
                        </a:solidFill>
                        <a:latin typeface="Cambria Math" panose="02040503050406030204" pitchFamily="18" charset="0"/>
                      </a:rPr>
                      <m:t>+</m:t>
                    </m:r>
                    <m:sSubSup>
                      <m:sSubSupPr>
                        <m:ctrlPr>
                          <a:rPr lang="en-US" sz="1500" i="1">
                            <a:solidFill>
                              <a:schemeClr val="accent6">
                                <a:lumMod val="75000"/>
                              </a:schemeClr>
                            </a:solidFill>
                            <a:latin typeface="Cambria Math" panose="02040503050406030204" pitchFamily="18" charset="0"/>
                          </a:rPr>
                        </m:ctrlPr>
                      </m:sSubSupPr>
                      <m:e>
                        <m:r>
                          <a:rPr lang="en-US" sz="1500" i="1">
                            <a:solidFill>
                              <a:schemeClr val="tx1"/>
                            </a:solidFill>
                            <a:latin typeface="Cambria Math" panose="02040503050406030204" pitchFamily="18" charset="0"/>
                          </a:rPr>
                          <m:t>h</m:t>
                        </m:r>
                        <m:r>
                          <a:rPr lang="en-US" sz="1500" i="1" baseline="-25000">
                            <a:solidFill>
                              <a:schemeClr val="tx1"/>
                            </a:solidFill>
                            <a:latin typeface="Cambria Math" panose="02040503050406030204" pitchFamily="18" charset="0"/>
                          </a:rPr>
                          <m:t>4</m:t>
                        </m:r>
                        <m:sSubSup>
                          <m:sSubSupPr>
                            <m:ctrlPr>
                              <a:rPr lang="en-US" sz="1500" i="1">
                                <a:solidFill>
                                  <a:schemeClr val="accent5"/>
                                </a:solidFill>
                                <a:latin typeface="Cambria Math" panose="02040503050406030204" pitchFamily="18" charset="0"/>
                              </a:rPr>
                            </m:ctrlPr>
                          </m:sSubSupPr>
                          <m:e>
                            <m:r>
                              <a:rPr lang="en-US" sz="1500" i="1">
                                <a:solidFill>
                                  <a:schemeClr val="accent5"/>
                                </a:solidFill>
                                <a:latin typeface="Cambria Math" panose="02040503050406030204" pitchFamily="18" charset="0"/>
                              </a:rPr>
                              <m:t>𝑤</m:t>
                            </m:r>
                          </m:e>
                          <m:sub>
                            <m:r>
                              <a:rPr lang="en-US" sz="1500" i="1">
                                <a:solidFill>
                                  <a:schemeClr val="accent5"/>
                                </a:solidFill>
                                <a:latin typeface="Cambria Math" panose="02040503050406030204" pitchFamily="18" charset="0"/>
                              </a:rPr>
                              <m:t>42</m:t>
                            </m:r>
                          </m:sub>
                          <m:sup>
                            <m:r>
                              <a:rPr lang="en-US" sz="1500" i="1">
                                <a:solidFill>
                                  <a:schemeClr val="accent5"/>
                                </a:solidFill>
                                <a:latin typeface="Cambria Math" panose="02040503050406030204" pitchFamily="18" charset="0"/>
                              </a:rPr>
                              <m:t>2</m:t>
                            </m:r>
                          </m:sup>
                        </m:sSubSup>
                        <m:r>
                          <a:rPr lang="en-US" sz="1500" i="1">
                            <a:solidFill>
                              <a:schemeClr val="accent5"/>
                            </a:solidFill>
                            <a:latin typeface="Cambria Math" panose="02040503050406030204" pitchFamily="18" charset="0"/>
                          </a:rPr>
                          <m:t>+</m:t>
                        </m:r>
                        <m:r>
                          <a:rPr lang="en-US" sz="1500" i="1">
                            <a:solidFill>
                              <a:schemeClr val="accent6">
                                <a:lumMod val="75000"/>
                              </a:schemeClr>
                            </a:solidFill>
                            <a:latin typeface="Cambria Math" panose="02040503050406030204" pitchFamily="18" charset="0"/>
                          </a:rPr>
                          <m:t>𝑏</m:t>
                        </m:r>
                      </m:e>
                      <m:sub>
                        <m:r>
                          <a:rPr lang="en-US" sz="1500" i="1">
                            <a:solidFill>
                              <a:schemeClr val="accent6">
                                <a:lumMod val="75000"/>
                              </a:schemeClr>
                            </a:solidFill>
                            <a:latin typeface="Cambria Math" panose="02040503050406030204" pitchFamily="18" charset="0"/>
                          </a:rPr>
                          <m:t>2</m:t>
                        </m:r>
                      </m:sub>
                      <m:sup>
                        <m:r>
                          <a:rPr lang="en-US" sz="1500" i="1">
                            <a:solidFill>
                              <a:schemeClr val="accent6">
                                <a:lumMod val="75000"/>
                              </a:schemeClr>
                            </a:solidFill>
                            <a:latin typeface="Cambria Math" panose="02040503050406030204" pitchFamily="18" charset="0"/>
                          </a:rPr>
                          <m:t>2</m:t>
                        </m:r>
                      </m:sup>
                    </m:sSubSup>
                    <m:r>
                      <a:rPr lang="en-US" sz="1500">
                        <a:solidFill>
                          <a:schemeClr val="tx1"/>
                        </a:solidFill>
                        <a:latin typeface="Cambria Math" panose="02040503050406030204" pitchFamily="18" charset="0"/>
                      </a:rPr>
                      <m:t>)</m:t>
                    </m:r>
                  </m:oMath>
                </a14:m>
                <a:endParaRPr lang="en-SG" sz="1500" dirty="0"/>
              </a:p>
            </p:txBody>
          </p:sp>
        </mc:Choice>
        <mc:Fallback xmlns="">
          <p:sp>
            <p:nvSpPr>
              <p:cNvPr id="79" name="TextBox 78"/>
              <p:cNvSpPr txBox="1">
                <a:spLocks noRot="1" noChangeAspect="1" noMove="1" noResize="1" noEditPoints="1" noAdjustHandles="1" noChangeArrowheads="1" noChangeShapeType="1" noTextEdit="1"/>
              </p:cNvSpPr>
              <p:nvPr/>
            </p:nvSpPr>
            <p:spPr>
              <a:xfrm>
                <a:off x="5221884" y="2962874"/>
                <a:ext cx="3922116" cy="235064"/>
              </a:xfrm>
              <a:prstGeom prst="rect">
                <a:avLst/>
              </a:prstGeom>
              <a:blipFill>
                <a:blip r:embed="rId3"/>
                <a:stretch>
                  <a:fillRect l="-1244" t="-23077" b="-46154"/>
                </a:stretch>
              </a:blipFill>
            </p:spPr>
            <p:txBody>
              <a:bodyPr/>
              <a:lstStyle/>
              <a:p>
                <a:r>
                  <a:rPr lang="en-SG">
                    <a:noFill/>
                  </a:rPr>
                  <a:t> </a:t>
                </a:r>
              </a:p>
            </p:txBody>
          </p:sp>
        </mc:Fallback>
      </mc:AlternateContent>
      <p:cxnSp>
        <p:nvCxnSpPr>
          <p:cNvPr id="80" name="Straight Connector 79"/>
          <p:cNvCxnSpPr/>
          <p:nvPr/>
        </p:nvCxnSpPr>
        <p:spPr>
          <a:xfrm>
            <a:off x="5159966" y="1473653"/>
            <a:ext cx="0" cy="32167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4383969" y="2352585"/>
                <a:ext cx="51238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𝑜</m:t>
                      </m:r>
                      <m:r>
                        <a:rPr lang="en-US" sz="1050" i="1" baseline="-25000">
                          <a:latin typeface="Cambria Math" panose="02040503050406030204" pitchFamily="18" charset="0"/>
                        </a:rPr>
                        <m:t>1</m:t>
                      </m:r>
                      <m:r>
                        <a:rPr lang="en-US" sz="1050" i="1">
                          <a:solidFill>
                            <a:schemeClr val="tx1"/>
                          </a:solidFill>
                          <a:latin typeface="Cambria Math" panose="02040503050406030204" pitchFamily="18" charset="0"/>
                        </a:rPr>
                        <m:t>=0.4</m:t>
                      </m:r>
                    </m:oMath>
                  </m:oMathPara>
                </a14:m>
                <a:endParaRPr lang="en-SG" sz="1050" dirty="0">
                  <a:solidFill>
                    <a:schemeClr val="tx1"/>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4383969" y="2352585"/>
                <a:ext cx="512384" cy="161583"/>
              </a:xfrm>
              <a:prstGeom prst="rect">
                <a:avLst/>
              </a:prstGeom>
              <a:blipFill>
                <a:blip r:embed="rId4"/>
                <a:stretch>
                  <a:fillRect l="-2381" r="-5952"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4383968" y="3056867"/>
                <a:ext cx="512384" cy="161583"/>
              </a:xfrm>
              <a:prstGeom prst="rect">
                <a:avLst/>
              </a:prstGeom>
              <a:noFill/>
            </p:spPr>
            <p:txBody>
              <a:bodyPr wrap="none" lIns="0" tIns="0" rIns="0" bIns="0" rtlCol="0">
                <a:spAutoFit/>
              </a:bodyPr>
              <a:lstStyle/>
              <a:p>
                <a14:m>
                  <m:oMath xmlns:m="http://schemas.openxmlformats.org/officeDocument/2006/math">
                    <m:r>
                      <a:rPr lang="en-US" sz="1050" i="1">
                        <a:solidFill>
                          <a:schemeClr val="tx1"/>
                        </a:solidFill>
                        <a:latin typeface="Cambria Math" panose="02040503050406030204" pitchFamily="18" charset="0"/>
                      </a:rPr>
                      <m:t>𝑜</m:t>
                    </m:r>
                    <m:r>
                      <a:rPr lang="en-US" sz="1050" i="1" baseline="-25000">
                        <a:solidFill>
                          <a:schemeClr val="tx1"/>
                        </a:solidFill>
                        <a:latin typeface="Cambria Math" panose="02040503050406030204" pitchFamily="18" charset="0"/>
                      </a:rPr>
                      <m:t>2</m:t>
                    </m:r>
                    <m:r>
                      <a:rPr lang="en-US" sz="1050" i="1">
                        <a:solidFill>
                          <a:schemeClr val="tx1"/>
                        </a:solidFill>
                        <a:latin typeface="Cambria Math" panose="02040503050406030204" pitchFamily="18" charset="0"/>
                      </a:rPr>
                      <m:t>=0.2</m:t>
                    </m:r>
                  </m:oMath>
                </a14:m>
                <a:r>
                  <a:rPr lang="en-SG" sz="1050" dirty="0">
                    <a:solidFill>
                      <a:schemeClr val="tx1"/>
                    </a:solidFill>
                  </a:rPr>
                  <a:t> </a:t>
                </a:r>
              </a:p>
            </p:txBody>
          </p:sp>
        </mc:Choice>
        <mc:Fallback xmlns="">
          <p:sp>
            <p:nvSpPr>
              <p:cNvPr id="83" name="TextBox 82"/>
              <p:cNvSpPr txBox="1">
                <a:spLocks noRot="1" noChangeAspect="1" noMove="1" noResize="1" noEditPoints="1" noAdjustHandles="1" noChangeArrowheads="1" noChangeShapeType="1" noTextEdit="1"/>
              </p:cNvSpPr>
              <p:nvPr/>
            </p:nvSpPr>
            <p:spPr>
              <a:xfrm>
                <a:off x="4383968" y="3056867"/>
                <a:ext cx="512384" cy="161583"/>
              </a:xfrm>
              <a:prstGeom prst="rect">
                <a:avLst/>
              </a:prstGeom>
              <a:blipFill>
                <a:blip r:embed="rId5"/>
                <a:stretch>
                  <a:fillRect l="-5952" r="-2381" b="-14815"/>
                </a:stretch>
              </a:blipFill>
            </p:spPr>
            <p:txBody>
              <a:bodyPr/>
              <a:lstStyle/>
              <a:p>
                <a:r>
                  <a:rPr lang="en-SG">
                    <a:noFill/>
                  </a:rPr>
                  <a:t> </a:t>
                </a:r>
              </a:p>
            </p:txBody>
          </p:sp>
        </mc:Fallback>
      </mc:AlternateContent>
      <p:sp>
        <p:nvSpPr>
          <p:cNvPr id="76" name="Right Arrow 75"/>
          <p:cNvSpPr/>
          <p:nvPr/>
        </p:nvSpPr>
        <p:spPr>
          <a:xfrm>
            <a:off x="994410" y="3917679"/>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77" name="TextBox 76"/>
          <p:cNvSpPr txBox="1"/>
          <p:nvPr/>
        </p:nvSpPr>
        <p:spPr>
          <a:xfrm>
            <a:off x="1775325" y="4055717"/>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Feedforward</a:t>
            </a:r>
            <a:endParaRPr lang="en-SG" sz="1050" baseline="-25000" dirty="0">
              <a:latin typeface="Times New Roman" panose="02020603050405020304" pitchFamily="18" charset="0"/>
              <a:cs typeface="Times New Roman" panose="02020603050405020304" pitchFamily="18" charset="0"/>
            </a:endParaRPr>
          </a:p>
        </p:txBody>
      </p:sp>
      <p:sp>
        <p:nvSpPr>
          <p:cNvPr id="78" name="TextBox 77"/>
          <p:cNvSpPr txBox="1"/>
          <p:nvPr/>
        </p:nvSpPr>
        <p:spPr>
          <a:xfrm>
            <a:off x="1632106" y="1325726"/>
            <a:ext cx="662414" cy="253916"/>
          </a:xfrm>
          <a:prstGeom prst="rect">
            <a:avLst/>
          </a:prstGeom>
          <a:noFill/>
        </p:spPr>
        <p:txBody>
          <a:bodyPr wrap="square" rtlCol="0">
            <a:spAutoFit/>
          </a:bodyPr>
          <a:lstStyle/>
          <a:p>
            <a:r>
              <a:rPr lang="en-US" sz="1050" i="1" dirty="0"/>
              <a:t>input</a:t>
            </a:r>
            <a:endParaRPr lang="en-SG" sz="1050" i="1" dirty="0"/>
          </a:p>
        </p:txBody>
      </p:sp>
      <p:cxnSp>
        <p:nvCxnSpPr>
          <p:cNvPr id="9" name="Straight Arrow Connector 8"/>
          <p:cNvCxnSpPr/>
          <p:nvPr/>
        </p:nvCxnSpPr>
        <p:spPr>
          <a:xfrm>
            <a:off x="2048219" y="1542330"/>
            <a:ext cx="155864" cy="1380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75458" y="2320669"/>
            <a:ext cx="503793" cy="961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421100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9"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Loss</a:t>
            </a:r>
            <a:endParaRPr lang="en-SG" b="1" dirty="0">
              <a:solidFill>
                <a:schemeClr val="bg1"/>
              </a:solidFill>
              <a:latin typeface="Arial" panose="020B0604020202020204" pitchFamily="34" charset="0"/>
              <a:cs typeface="Arial" panose="020B0604020202020204" pitchFamily="34" charset="0"/>
            </a:endParaRPr>
          </a:p>
        </p:txBody>
      </p:sp>
      <p:grpSp>
        <p:nvGrpSpPr>
          <p:cNvPr id="12" name="Group 11"/>
          <p:cNvGrpSpPr/>
          <p:nvPr/>
        </p:nvGrpSpPr>
        <p:grpSpPr>
          <a:xfrm>
            <a:off x="5936423" y="2281055"/>
            <a:ext cx="2909270" cy="994199"/>
            <a:chOff x="9254915" y="1472790"/>
            <a:chExt cx="3080335" cy="1687050"/>
          </a:xfrm>
        </p:grpSpPr>
        <p:sp>
          <p:nvSpPr>
            <p:cNvPr id="256" name="TextBox 255"/>
            <p:cNvSpPr txBox="1"/>
            <p:nvPr/>
          </p:nvSpPr>
          <p:spPr>
            <a:xfrm>
              <a:off x="9254915" y="1836757"/>
              <a:ext cx="3080335" cy="630143"/>
            </a:xfrm>
            <a:prstGeom prst="rect">
              <a:avLst/>
            </a:prstGeom>
            <a:noFill/>
          </p:spPr>
          <p:txBody>
            <a:bodyPr wrap="square" rtlCol="0">
              <a:spAutoFit/>
            </a:bodyPr>
            <a:lstStyle/>
            <a:p>
              <a:pPr algn="ctr"/>
              <a:r>
                <a:rPr lang="en-US" sz="1500" i="1" dirty="0">
                  <a:solidFill>
                    <a:schemeClr val="accent1">
                      <a:lumMod val="50000"/>
                    </a:schemeClr>
                  </a:solidFill>
                  <a:latin typeface="Arial" panose="020B0604020202020204" pitchFamily="34" charset="0"/>
                  <a:cs typeface="Arial" panose="020B0604020202020204" pitchFamily="34" charset="0"/>
                </a:rPr>
                <a:t>Normal blood pressure, y = 0</a:t>
              </a:r>
              <a:endParaRPr lang="en-SG" sz="1500" i="1" dirty="0">
                <a:solidFill>
                  <a:schemeClr val="accent1">
                    <a:lumMod val="50000"/>
                  </a:schemeClr>
                </a:solidFill>
                <a:latin typeface="Arial" panose="020B0604020202020204" pitchFamily="34" charset="0"/>
                <a:cs typeface="Arial" panose="020B0604020202020204" pitchFamily="34" charset="0"/>
              </a:endParaRPr>
            </a:p>
          </p:txBody>
        </p:sp>
        <p:grpSp>
          <p:nvGrpSpPr>
            <p:cNvPr id="11" name="Group 10"/>
            <p:cNvGrpSpPr/>
            <p:nvPr/>
          </p:nvGrpSpPr>
          <p:grpSpPr>
            <a:xfrm>
              <a:off x="9300944" y="2251291"/>
              <a:ext cx="2918443" cy="908549"/>
              <a:chOff x="9300944" y="2251291"/>
              <a:chExt cx="2918443" cy="908549"/>
            </a:xfrm>
          </p:grpSpPr>
          <p:sp>
            <p:nvSpPr>
              <p:cNvPr id="10" name="TextBox 9"/>
              <p:cNvSpPr txBox="1"/>
              <p:nvPr/>
            </p:nvSpPr>
            <p:spPr>
              <a:xfrm>
                <a:off x="9657348" y="2251291"/>
                <a:ext cx="518694" cy="288816"/>
              </a:xfrm>
              <a:prstGeom prst="rect">
                <a:avLst/>
              </a:prstGeom>
              <a:noFill/>
            </p:spPr>
            <p:txBody>
              <a:bodyPr wrap="square" rtlCol="0">
                <a:spAutoFit/>
              </a:bodyPr>
              <a:lstStyle/>
              <a:p>
                <a:endParaRPr lang="en-SG" sz="1050" dirty="0">
                  <a:solidFill>
                    <a:schemeClr val="accent1">
                      <a:lumMod val="50000"/>
                    </a:schemeClr>
                  </a:solidFill>
                  <a:latin typeface="Arial" panose="020B0604020202020204" pitchFamily="34" charset="0"/>
                  <a:cs typeface="Arial" panose="020B0604020202020204" pitchFamily="34" charset="0"/>
                </a:endParaRPr>
              </a:p>
            </p:txBody>
          </p:sp>
          <p:sp>
            <p:nvSpPr>
              <p:cNvPr id="257" name="TextBox 256"/>
              <p:cNvSpPr txBox="1"/>
              <p:nvPr/>
            </p:nvSpPr>
            <p:spPr>
              <a:xfrm>
                <a:off x="9300944" y="2529697"/>
                <a:ext cx="2918443" cy="630143"/>
              </a:xfrm>
              <a:prstGeom prst="rect">
                <a:avLst/>
              </a:prstGeom>
              <a:noFill/>
            </p:spPr>
            <p:txBody>
              <a:bodyPr wrap="square" rtlCol="0">
                <a:spAutoFit/>
              </a:bodyPr>
              <a:lstStyle/>
              <a:p>
                <a:pPr algn="ctr"/>
                <a:r>
                  <a:rPr lang="en-US" sz="1500" i="1" dirty="0">
                    <a:solidFill>
                      <a:schemeClr val="accent1">
                        <a:lumMod val="50000"/>
                      </a:schemeClr>
                    </a:solidFill>
                    <a:latin typeface="Arial" panose="020B0604020202020204" pitchFamily="34" charset="0"/>
                    <a:cs typeface="Arial" panose="020B0604020202020204" pitchFamily="34" charset="0"/>
                  </a:rPr>
                  <a:t>High blood pressure, y=1</a:t>
                </a:r>
                <a:endParaRPr lang="en-SG" sz="1500" i="1" dirty="0">
                  <a:solidFill>
                    <a:schemeClr val="accent1">
                      <a:lumMod val="50000"/>
                    </a:schemeClr>
                  </a:solidFill>
                  <a:latin typeface="Arial" panose="020B0604020202020204" pitchFamily="34" charset="0"/>
                  <a:cs typeface="Arial" panose="020B0604020202020204" pitchFamily="34" charset="0"/>
                </a:endParaRPr>
              </a:p>
            </p:txBody>
          </p:sp>
        </p:grpSp>
        <p:sp>
          <p:nvSpPr>
            <p:cNvPr id="73" name="TextBox 72"/>
            <p:cNvSpPr txBox="1"/>
            <p:nvPr/>
          </p:nvSpPr>
          <p:spPr>
            <a:xfrm>
              <a:off x="9510382" y="1472790"/>
              <a:ext cx="2499568" cy="367583"/>
            </a:xfrm>
            <a:prstGeom prst="rect">
              <a:avLst/>
            </a:prstGeom>
            <a:noFill/>
          </p:spPr>
          <p:txBody>
            <a:bodyPr wrap="square" rtlCol="0">
              <a:spAutoFit/>
            </a:bodyPr>
            <a:lstStyle/>
            <a:p>
              <a:pPr algn="ctr"/>
              <a:r>
                <a:rPr lang="en-US" sz="1500" b="1" i="1" u="sng" dirty="0">
                  <a:solidFill>
                    <a:schemeClr val="accent1">
                      <a:lumMod val="50000"/>
                    </a:schemeClr>
                  </a:solidFill>
                  <a:latin typeface="Arial" panose="020B0604020202020204" pitchFamily="34" charset="0"/>
                  <a:cs typeface="Arial" panose="020B0604020202020204" pitchFamily="34" charset="0"/>
                </a:rPr>
                <a:t>Ground Truth</a:t>
              </a:r>
              <a:endParaRPr lang="en-SG" sz="1500" b="1" i="1" u="sng" dirty="0">
                <a:solidFill>
                  <a:schemeClr val="accent1">
                    <a:lumMod val="50000"/>
                  </a:schemeClr>
                </a:solidFill>
                <a:latin typeface="Arial" panose="020B0604020202020204" pitchFamily="34" charset="0"/>
                <a:cs typeface="Arial" panose="020B0604020202020204" pitchFamily="34" charset="0"/>
              </a:endParaRPr>
            </a:p>
          </p:txBody>
        </p:sp>
      </p:grpSp>
      <p:grpSp>
        <p:nvGrpSpPr>
          <p:cNvPr id="14" name="Group 13"/>
          <p:cNvGrpSpPr/>
          <p:nvPr/>
        </p:nvGrpSpPr>
        <p:grpSpPr>
          <a:xfrm>
            <a:off x="616221" y="1288668"/>
            <a:ext cx="7768185" cy="923330"/>
            <a:chOff x="724791" y="2400696"/>
            <a:chExt cx="7545846" cy="1231105"/>
          </a:xfrm>
        </p:grpSpPr>
        <mc:AlternateContent xmlns:mc="http://schemas.openxmlformats.org/markup-compatibility/2006" xmlns:a14="http://schemas.microsoft.com/office/drawing/2010/main">
          <mc:Choice Requires="a14">
            <p:sp>
              <p:nvSpPr>
                <p:cNvPr id="260" name="TextBox 259"/>
                <p:cNvSpPr txBox="1"/>
                <p:nvPr/>
              </p:nvSpPr>
              <p:spPr>
                <a:xfrm>
                  <a:off x="724791" y="2410504"/>
                  <a:ext cx="932607" cy="3693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SG"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𝑜</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=0.4</m:t>
                        </m:r>
                      </m:oMath>
                    </m:oMathPara>
                  </a14:m>
                  <a:endParaRPr lang="en-SG" sz="1800" dirty="0">
                    <a:solidFill>
                      <a:schemeClr val="tx1"/>
                    </a:solidFill>
                  </a:endParaRPr>
                </a:p>
              </p:txBody>
            </p:sp>
          </mc:Choice>
          <mc:Fallback xmlns="">
            <p:sp>
              <p:nvSpPr>
                <p:cNvPr id="260" name="TextBox 259"/>
                <p:cNvSpPr txBox="1">
                  <a:spLocks noRot="1" noChangeAspect="1" noMove="1" noResize="1" noEditPoints="1" noAdjustHandles="1" noChangeArrowheads="1" noChangeShapeType="1" noTextEdit="1"/>
                </p:cNvSpPr>
                <p:nvPr/>
              </p:nvSpPr>
              <p:spPr>
                <a:xfrm>
                  <a:off x="724791" y="2410504"/>
                  <a:ext cx="932607" cy="369332"/>
                </a:xfrm>
                <a:prstGeom prst="rect">
                  <a:avLst/>
                </a:prstGeom>
                <a:blipFill>
                  <a:blip r:embed="rId2"/>
                  <a:stretch>
                    <a:fillRect l="-6849" r="-1370" b="-1777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1" name="TextBox 260"/>
                <p:cNvSpPr txBox="1"/>
                <p:nvPr/>
              </p:nvSpPr>
              <p:spPr>
                <a:xfrm>
                  <a:off x="724791" y="2918134"/>
                  <a:ext cx="1117165" cy="369332"/>
                </a:xfrm>
                <a:prstGeom prst="rect">
                  <a:avLst/>
                </a:prstGeom>
                <a:noFill/>
              </p:spPr>
              <p:txBody>
                <a:bodyPr wrap="square" lIns="0" tIns="0" rIns="0" bIns="0" rtlCol="0">
                  <a:spAutoFit/>
                </a:bodyPr>
                <a:lstStyle/>
                <a:p>
                  <a14:m>
                    <m:oMath xmlns:m="http://schemas.openxmlformats.org/officeDocument/2006/math">
                      <m:sSub>
                        <m:sSubPr>
                          <m:ctrlPr>
                            <a:rPr lang="en-SG"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𝑜</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rPr>
                        <m:t>=0.2</m:t>
                      </m:r>
                    </m:oMath>
                  </a14:m>
                  <a:r>
                    <a:rPr lang="en-SG" sz="1800" dirty="0">
                      <a:solidFill>
                        <a:schemeClr val="tx1"/>
                      </a:solidFill>
                    </a:rPr>
                    <a:t> </a:t>
                  </a:r>
                </a:p>
              </p:txBody>
            </p:sp>
          </mc:Choice>
          <mc:Fallback xmlns="">
            <p:sp>
              <p:nvSpPr>
                <p:cNvPr id="261" name="TextBox 260"/>
                <p:cNvSpPr txBox="1">
                  <a:spLocks noRot="1" noChangeAspect="1" noMove="1" noResize="1" noEditPoints="1" noAdjustHandles="1" noChangeArrowheads="1" noChangeShapeType="1" noTextEdit="1"/>
                </p:cNvSpPr>
                <p:nvPr/>
              </p:nvSpPr>
              <p:spPr>
                <a:xfrm>
                  <a:off x="724791" y="2918134"/>
                  <a:ext cx="1117165" cy="369332"/>
                </a:xfrm>
                <a:prstGeom prst="rect">
                  <a:avLst/>
                </a:prstGeom>
                <a:blipFill>
                  <a:blip r:embed="rId3"/>
                  <a:stretch>
                    <a:fillRect l="-5714" b="-20000"/>
                  </a:stretch>
                </a:blipFill>
              </p:spPr>
              <p:txBody>
                <a:bodyPr/>
                <a:lstStyle/>
                <a:p>
                  <a:r>
                    <a:rPr lang="en-SG">
                      <a:noFill/>
                    </a:rPr>
                    <a:t> </a:t>
                  </a:r>
                </a:p>
              </p:txBody>
            </p:sp>
          </mc:Fallback>
        </mc:AlternateContent>
        <p:cxnSp>
          <p:nvCxnSpPr>
            <p:cNvPr id="7" name="Straight Arrow Connector 6"/>
            <p:cNvCxnSpPr/>
            <p:nvPr/>
          </p:nvCxnSpPr>
          <p:spPr>
            <a:xfrm>
              <a:off x="1841956" y="2841391"/>
              <a:ext cx="513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310218" y="2454593"/>
              <a:ext cx="1263056" cy="861774"/>
            </a:xfrm>
            <a:prstGeom prst="rect">
              <a:avLst/>
            </a:prstGeom>
            <a:noFill/>
          </p:spPr>
          <p:txBody>
            <a:bodyPr wrap="square" rtlCol="0">
              <a:spAutoFit/>
            </a:bodyPr>
            <a:lstStyle/>
            <a:p>
              <a:pPr algn="ctr"/>
              <a:r>
                <a:rPr lang="en-US" sz="1800" dirty="0"/>
                <a:t>Sigmoid function</a:t>
              </a:r>
              <a:endParaRPr lang="en-SG" sz="1800" dirty="0"/>
            </a:p>
          </p:txBody>
        </p:sp>
        <p:cxnSp>
          <p:nvCxnSpPr>
            <p:cNvPr id="78" name="Straight Arrow Connector 77"/>
            <p:cNvCxnSpPr/>
            <p:nvPr/>
          </p:nvCxnSpPr>
          <p:spPr>
            <a:xfrm>
              <a:off x="3624707" y="2804136"/>
              <a:ext cx="513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138784" y="2400696"/>
              <a:ext cx="1835379" cy="861775"/>
            </a:xfrm>
            <a:prstGeom prst="rect">
              <a:avLst/>
            </a:prstGeom>
            <a:noFill/>
          </p:spPr>
          <p:txBody>
            <a:bodyPr wrap="square" rtlCol="0">
              <a:spAutoFit/>
            </a:bodyPr>
            <a:lstStyle/>
            <a:p>
              <a:pPr algn="ctr"/>
              <a:r>
                <a:rPr lang="en-US" sz="1800" dirty="0"/>
                <a:t>Output Probability</a:t>
              </a:r>
              <a:endParaRPr lang="en-SG" sz="1800" dirty="0"/>
            </a:p>
          </p:txBody>
        </p:sp>
        <p:cxnSp>
          <p:nvCxnSpPr>
            <p:cNvPr id="20" name="Straight Arrow Connector 19">
              <a:extLst>
                <a:ext uri="{FF2B5EF4-FFF2-40B4-BE49-F238E27FC236}">
                  <a16:creationId xmlns:a16="http://schemas.microsoft.com/office/drawing/2014/main" id="{E72602D8-5167-4723-9938-4F33F0EB4646}"/>
                </a:ext>
              </a:extLst>
            </p:cNvPr>
            <p:cNvCxnSpPr/>
            <p:nvPr/>
          </p:nvCxnSpPr>
          <p:spPr>
            <a:xfrm>
              <a:off x="5892720" y="2804136"/>
              <a:ext cx="513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7D2EA5C-6FA1-427F-A8D8-4E0CC28FE611}"/>
                    </a:ext>
                  </a:extLst>
                </p:cNvPr>
                <p:cNvSpPr txBox="1"/>
                <p:nvPr/>
              </p:nvSpPr>
              <p:spPr>
                <a:xfrm>
                  <a:off x="6435258" y="2400696"/>
                  <a:ext cx="1835379" cy="1231105"/>
                </a:xfrm>
                <a:prstGeom prst="rect">
                  <a:avLst/>
                </a:prstGeom>
                <a:noFill/>
              </p:spPr>
              <p:txBody>
                <a:bodyPr wrap="square" rtlCol="0">
                  <a:spAutoFit/>
                </a:bodyPr>
                <a:lstStyle/>
                <a:p>
                  <a:pPr algn="ctr"/>
                  <a:r>
                    <a:rPr lang="en-SG" sz="1800" u="sng" dirty="0"/>
                    <a:t>Prediction, </a:t>
                  </a:r>
                  <a14:m>
                    <m:oMath xmlns:m="http://schemas.openxmlformats.org/officeDocument/2006/math">
                      <m:acc>
                        <m:accPr>
                          <m:chr m:val="̂"/>
                          <m:ctrlPr>
                            <a:rPr lang="en-SG" sz="1800" i="1">
                              <a:latin typeface="Cambria Math" panose="02040503050406030204" pitchFamily="18" charset="0"/>
                            </a:rPr>
                          </m:ctrlPr>
                        </m:accPr>
                        <m:e>
                          <m:r>
                            <a:rPr lang="en-US" sz="1800" i="1">
                              <a:latin typeface="Cambria Math" panose="02040503050406030204" pitchFamily="18" charset="0"/>
                            </a:rPr>
                            <m:t>𝑦</m:t>
                          </m:r>
                        </m:e>
                      </m:acc>
                    </m:oMath>
                  </a14:m>
                  <a:r>
                    <a:rPr lang="en-SG" sz="1800" dirty="0"/>
                    <a:t> </a:t>
                  </a:r>
                </a:p>
                <a:p>
                  <a:pPr algn="ctr"/>
                  <a:r>
                    <a:rPr lang="en-SG" sz="1800" dirty="0"/>
                    <a:t>&gt; 0.5 </a:t>
                  </a:r>
                  <a:r>
                    <a:rPr lang="en-SG" sz="1800" dirty="0">
                      <a:sym typeface="Wingdings" panose="05000000000000000000" pitchFamily="2" charset="2"/>
                    </a:rPr>
                    <a:t> 1</a:t>
                  </a:r>
                </a:p>
                <a:p>
                  <a:pPr algn="ctr"/>
                  <a:r>
                    <a:rPr lang="en-SG" sz="1800" dirty="0"/>
                    <a:t>&lt; 0.5 </a:t>
                  </a:r>
                  <a:r>
                    <a:rPr lang="en-SG" sz="1800" dirty="0">
                      <a:sym typeface="Wingdings" panose="05000000000000000000" pitchFamily="2" charset="2"/>
                    </a:rPr>
                    <a:t> 0</a:t>
                  </a:r>
                  <a:endParaRPr lang="en-SG" sz="1800" dirty="0"/>
                </a:p>
              </p:txBody>
            </p:sp>
          </mc:Choice>
          <mc:Fallback xmlns="">
            <p:sp>
              <p:nvSpPr>
                <p:cNvPr id="21" name="TextBox 20">
                  <a:extLst>
                    <a:ext uri="{FF2B5EF4-FFF2-40B4-BE49-F238E27FC236}">
                      <a16:creationId xmlns:a16="http://schemas.microsoft.com/office/drawing/2014/main" id="{37D2EA5C-6FA1-427F-A8D8-4E0CC28FE611}"/>
                    </a:ext>
                  </a:extLst>
                </p:cNvPr>
                <p:cNvSpPr txBox="1">
                  <a:spLocks noRot="1" noChangeAspect="1" noMove="1" noResize="1" noEditPoints="1" noAdjustHandles="1" noChangeArrowheads="1" noChangeShapeType="1" noTextEdit="1"/>
                </p:cNvSpPr>
                <p:nvPr/>
              </p:nvSpPr>
              <p:spPr>
                <a:xfrm>
                  <a:off x="6435258" y="2400696"/>
                  <a:ext cx="1835379" cy="1231105"/>
                </a:xfrm>
                <a:prstGeom prst="rect">
                  <a:avLst/>
                </a:prstGeom>
                <a:blipFill>
                  <a:blip r:embed="rId4"/>
                  <a:stretch>
                    <a:fillRect t="-3289" r="-3548" b="-9211"/>
                  </a:stretch>
                </a:blipFill>
              </p:spPr>
              <p:txBody>
                <a:bodyPr/>
                <a:lstStyle/>
                <a:p>
                  <a:r>
                    <a:rPr lang="en-SG">
                      <a:noFill/>
                    </a:rPr>
                    <a:t> </a:t>
                  </a:r>
                </a:p>
              </p:txBody>
            </p:sp>
          </mc:Fallback>
        </mc:AlternateContent>
      </p:grpSp>
      <mc:AlternateContent xmlns:mc="http://schemas.openxmlformats.org/markup-compatibility/2006" xmlns:a14="http://schemas.microsoft.com/office/drawing/2010/main">
        <mc:Choice Requires="a14">
          <p:sp>
            <p:nvSpPr>
              <p:cNvPr id="84" name="Content Placeholder 6"/>
              <p:cNvSpPr>
                <a:spLocks noGrp="1"/>
              </p:cNvSpPr>
              <p:nvPr>
                <p:ph idx="1"/>
              </p:nvPr>
            </p:nvSpPr>
            <p:spPr>
              <a:xfrm>
                <a:off x="580915" y="3824764"/>
                <a:ext cx="8155350" cy="646332"/>
              </a:xfrm>
            </p:spPr>
            <p:txBody>
              <a:bodyPr>
                <a:normAutofit/>
              </a:bodyPr>
              <a:lstStyle/>
              <a:p>
                <a:pPr marL="139700" indent="0" algn="ctr">
                  <a:buNone/>
                </a:pPr>
                <a14:m>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ctrlPr>
                              <a:rPr lang="en-US" i="1">
                                <a:latin typeface="Cambria Math" panose="02040503050406030204" pitchFamily="18" charset="0"/>
                              </a:rPr>
                            </m:ctrlPr>
                          </m:dPr>
                          <m:e>
                            <m:r>
                              <a:rPr lang="en-US" i="1">
                                <a:latin typeface="Cambria Math" panose="02040503050406030204" pitchFamily="18" charset="0"/>
                              </a:rPr>
                              <m:t>𝑦</m:t>
                            </m:r>
                            <m:r>
                              <a:rPr lang="en-US" i="1" baseline="-25000">
                                <a:latin typeface="Cambria Math" panose="02040503050406030204" pitchFamily="18" charset="0"/>
                              </a:rPr>
                              <m:t>𝑖</m:t>
                            </m:r>
                            <m:r>
                              <a:rPr lang="en-US" i="1">
                                <a:latin typeface="Cambria Math" panose="02040503050406030204" pitchFamily="18" charset="0"/>
                              </a:rPr>
                              <m:t> − </m:t>
                            </m:r>
                            <m:acc>
                              <m:accPr>
                                <m:chr m:val="̂"/>
                                <m:ctrlPr>
                                  <a:rPr lang="en-US" i="1">
                                    <a:latin typeface="Cambria Math" panose="02040503050406030204" pitchFamily="18" charset="0"/>
                                  </a:rPr>
                                </m:ctrlPr>
                              </m:accPr>
                              <m:e>
                                <m:r>
                                  <a:rPr lang="en-US" i="1">
                                    <a:latin typeface="Cambria Math" panose="02040503050406030204" pitchFamily="18" charset="0"/>
                                  </a:rPr>
                                  <m:t>𝑦</m:t>
                                </m:r>
                                <m:r>
                                  <a:rPr lang="en-US" i="1" baseline="-25000">
                                    <a:latin typeface="Cambria Math" panose="02040503050406030204" pitchFamily="18" charset="0"/>
                                  </a:rPr>
                                  <m:t>𝑖</m:t>
                                </m:r>
                              </m:e>
                            </m:acc>
                          </m:e>
                        </m:d>
                        <m:r>
                          <a:rPr lang="en-US" i="1" baseline="30000">
                            <a:latin typeface="Cambria Math" panose="02040503050406030204" pitchFamily="18" charset="0"/>
                          </a:rPr>
                          <m:t>2</m:t>
                        </m:r>
                      </m:e>
                    </m:nary>
                  </m:oMath>
                </a14:m>
                <a:r>
                  <a:rPr lang="en-SG" dirty="0"/>
                  <a:t> (Ground Truth - Prediction)</a:t>
                </a:r>
              </a:p>
            </p:txBody>
          </p:sp>
        </mc:Choice>
        <mc:Fallback xmlns="">
          <p:sp>
            <p:nvSpPr>
              <p:cNvPr id="84" name="Content Placeholder 6"/>
              <p:cNvSpPr>
                <a:spLocks noGrp="1" noRot="1" noChangeAspect="1" noMove="1" noResize="1" noEditPoints="1" noAdjustHandles="1" noChangeArrowheads="1" noChangeShapeType="1" noTextEdit="1"/>
              </p:cNvSpPr>
              <p:nvPr>
                <p:ph idx="1"/>
              </p:nvPr>
            </p:nvSpPr>
            <p:spPr>
              <a:xfrm>
                <a:off x="580915" y="3824764"/>
                <a:ext cx="8155350" cy="646332"/>
              </a:xfrm>
              <a:blipFill>
                <a:blip r:embed="rId5"/>
                <a:stretch>
                  <a:fillRect t="-67925" b="-97170"/>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0B09485B-A374-47A8-8A63-F1E66D4B706A}"/>
              </a:ext>
            </a:extLst>
          </p:cNvPr>
          <p:cNvPicPr>
            <a:picLocks noChangeAspect="1"/>
          </p:cNvPicPr>
          <p:nvPr/>
        </p:nvPicPr>
        <p:blipFill>
          <a:blip r:embed="rId6"/>
          <a:stretch>
            <a:fillRect/>
          </a:stretch>
        </p:blipFill>
        <p:spPr>
          <a:xfrm>
            <a:off x="1838317" y="2012411"/>
            <a:ext cx="2102282" cy="1281078"/>
          </a:xfrm>
          <a:prstGeom prst="rect">
            <a:avLst/>
          </a:prstGeom>
        </p:spPr>
      </p:pic>
    </p:spTree>
    <p:extLst>
      <p:ext uri="{BB962C8B-B14F-4D97-AF65-F5344CB8AC3E}">
        <p14:creationId xmlns:p14="http://schemas.microsoft.com/office/powerpoint/2010/main" val="1636646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Backpropagations to update weight</a:t>
            </a:r>
            <a:endParaRPr lang="en-SG" b="1" dirty="0">
              <a:solidFill>
                <a:schemeClr val="bg1"/>
              </a:solidFill>
              <a:latin typeface="Arial" panose="020B0604020202020204" pitchFamily="34" charset="0"/>
              <a:cs typeface="Arial" panose="020B0604020202020204" pitchFamily="34" charset="0"/>
            </a:endParaRPr>
          </a:p>
        </p:txBody>
      </p:sp>
      <p:grpSp>
        <p:nvGrpSpPr>
          <p:cNvPr id="8" name="Group 7"/>
          <p:cNvGrpSpPr/>
          <p:nvPr/>
        </p:nvGrpSpPr>
        <p:grpSpPr>
          <a:xfrm>
            <a:off x="926432" y="2286306"/>
            <a:ext cx="5337921" cy="1935136"/>
            <a:chOff x="4272186" y="1641640"/>
            <a:chExt cx="7117228" cy="2580181"/>
          </a:xfrm>
        </p:grpSpPr>
        <p:grpSp>
          <p:nvGrpSpPr>
            <p:cNvPr id="9" name="Group 8"/>
            <p:cNvGrpSpPr/>
            <p:nvPr/>
          </p:nvGrpSpPr>
          <p:grpSpPr>
            <a:xfrm>
              <a:off x="4272186" y="1641640"/>
              <a:ext cx="7117228" cy="2580181"/>
              <a:chOff x="37071" y="3015873"/>
              <a:chExt cx="7117228" cy="2580181"/>
            </a:xfrm>
          </p:grpSpPr>
          <p:sp>
            <p:nvSpPr>
              <p:cNvPr id="21" name="Oval 20"/>
              <p:cNvSpPr/>
              <p:nvPr/>
            </p:nvSpPr>
            <p:spPr>
              <a:xfrm>
                <a:off x="2313440" y="3467818"/>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2" name="Oval 21"/>
              <p:cNvSpPr/>
              <p:nvPr/>
            </p:nvSpPr>
            <p:spPr>
              <a:xfrm>
                <a:off x="2313440" y="4161236"/>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3" name="Oval 22"/>
              <p:cNvSpPr/>
              <p:nvPr/>
            </p:nvSpPr>
            <p:spPr>
              <a:xfrm>
                <a:off x="2313440" y="4906853"/>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4" name="Oval 23"/>
              <p:cNvSpPr/>
              <p:nvPr/>
            </p:nvSpPr>
            <p:spPr>
              <a:xfrm>
                <a:off x="4362958" y="51441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5" name="Oval 24"/>
              <p:cNvSpPr/>
              <p:nvPr/>
            </p:nvSpPr>
            <p:spPr>
              <a:xfrm>
                <a:off x="4362958" y="3015873"/>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26" name="Oval 25"/>
              <p:cNvSpPr/>
              <p:nvPr/>
            </p:nvSpPr>
            <p:spPr>
              <a:xfrm>
                <a:off x="4362958" y="369800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7" name="Oval 26"/>
              <p:cNvSpPr/>
              <p:nvPr/>
            </p:nvSpPr>
            <p:spPr>
              <a:xfrm>
                <a:off x="6412476" y="4540949"/>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8" name="Oval 27"/>
              <p:cNvSpPr/>
              <p:nvPr/>
            </p:nvSpPr>
            <p:spPr>
              <a:xfrm>
                <a:off x="6412476" y="3605528"/>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9" name="Straight Arrow Connector 28"/>
              <p:cNvCxnSpPr>
                <a:stCxn id="21" idx="6"/>
                <a:endCxn id="25" idx="2"/>
              </p:cNvCxnSpPr>
              <p:nvPr/>
            </p:nvCxnSpPr>
            <p:spPr>
              <a:xfrm flipV="1">
                <a:off x="2765385" y="3241846"/>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6"/>
                <a:endCxn id="26" idx="2"/>
              </p:cNvCxnSpPr>
              <p:nvPr/>
            </p:nvCxnSpPr>
            <p:spPr>
              <a:xfrm>
                <a:off x="2765385" y="3693791"/>
                <a:ext cx="1597573" cy="230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6"/>
                <a:endCxn id="24" idx="2"/>
              </p:cNvCxnSpPr>
              <p:nvPr/>
            </p:nvCxnSpPr>
            <p:spPr>
              <a:xfrm>
                <a:off x="2765385" y="3693791"/>
                <a:ext cx="1597573" cy="16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2" idx="6"/>
                <a:endCxn id="25" idx="2"/>
              </p:cNvCxnSpPr>
              <p:nvPr/>
            </p:nvCxnSpPr>
            <p:spPr>
              <a:xfrm flipV="1">
                <a:off x="2765385" y="3241846"/>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2" idx="6"/>
                <a:endCxn id="26" idx="2"/>
              </p:cNvCxnSpPr>
              <p:nvPr/>
            </p:nvCxnSpPr>
            <p:spPr>
              <a:xfrm flipV="1">
                <a:off x="2765385" y="3923981"/>
                <a:ext cx="1597573" cy="46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2" idx="6"/>
                <a:endCxn id="24" idx="2"/>
              </p:cNvCxnSpPr>
              <p:nvPr/>
            </p:nvCxnSpPr>
            <p:spPr>
              <a:xfrm>
                <a:off x="2765385" y="4387209"/>
                <a:ext cx="1597573" cy="98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6"/>
                <a:endCxn id="25" idx="2"/>
              </p:cNvCxnSpPr>
              <p:nvPr/>
            </p:nvCxnSpPr>
            <p:spPr>
              <a:xfrm flipV="1">
                <a:off x="2765385" y="3241846"/>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6"/>
                <a:endCxn id="26" idx="2"/>
              </p:cNvCxnSpPr>
              <p:nvPr/>
            </p:nvCxnSpPr>
            <p:spPr>
              <a:xfrm flipV="1">
                <a:off x="2765385" y="3923981"/>
                <a:ext cx="1597573" cy="1208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3" idx="6"/>
                <a:endCxn id="24" idx="2"/>
              </p:cNvCxnSpPr>
              <p:nvPr/>
            </p:nvCxnSpPr>
            <p:spPr>
              <a:xfrm>
                <a:off x="2765385" y="5132826"/>
                <a:ext cx="1597573" cy="23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6"/>
                <a:endCxn id="28" idx="2"/>
              </p:cNvCxnSpPr>
              <p:nvPr/>
            </p:nvCxnSpPr>
            <p:spPr>
              <a:xfrm>
                <a:off x="4814903" y="3241846"/>
                <a:ext cx="1597573" cy="589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5" idx="6"/>
                <a:endCxn id="27" idx="2"/>
              </p:cNvCxnSpPr>
              <p:nvPr/>
            </p:nvCxnSpPr>
            <p:spPr>
              <a:xfrm>
                <a:off x="4814903" y="3241846"/>
                <a:ext cx="1597573" cy="1525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6"/>
                <a:endCxn id="28" idx="2"/>
              </p:cNvCxnSpPr>
              <p:nvPr/>
            </p:nvCxnSpPr>
            <p:spPr>
              <a:xfrm flipV="1">
                <a:off x="4814903" y="3831501"/>
                <a:ext cx="1597573" cy="92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6"/>
                <a:endCxn id="27" idx="2"/>
              </p:cNvCxnSpPr>
              <p:nvPr/>
            </p:nvCxnSpPr>
            <p:spPr>
              <a:xfrm>
                <a:off x="4814903" y="3923981"/>
                <a:ext cx="1597573" cy="8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4" idx="6"/>
                <a:endCxn id="27" idx="2"/>
              </p:cNvCxnSpPr>
              <p:nvPr/>
            </p:nvCxnSpPr>
            <p:spPr>
              <a:xfrm flipV="1">
                <a:off x="4814903" y="4766922"/>
                <a:ext cx="1597573" cy="60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4" idx="6"/>
                <a:endCxn id="28" idx="2"/>
              </p:cNvCxnSpPr>
              <p:nvPr/>
            </p:nvCxnSpPr>
            <p:spPr>
              <a:xfrm flipV="1">
                <a:off x="4814903" y="3831501"/>
                <a:ext cx="1597573" cy="15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37071" y="3434236"/>
                <a:ext cx="7117228" cy="1811172"/>
                <a:chOff x="1534333" y="3569232"/>
                <a:chExt cx="7117228" cy="1811172"/>
              </a:xfrm>
            </p:grpSpPr>
            <p:sp>
              <p:nvSpPr>
                <p:cNvPr id="50" name="TextBox 49"/>
                <p:cNvSpPr txBox="1"/>
                <p:nvPr/>
              </p:nvSpPr>
              <p:spPr>
                <a:xfrm>
                  <a:off x="2921418" y="3569232"/>
                  <a:ext cx="695768"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Age</a:t>
                  </a:r>
                  <a:endParaRPr lang="en-SG" sz="1050" baseline="-250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2921420" y="4264701"/>
                  <a:ext cx="69576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BMI</a:t>
                  </a:r>
                  <a:endParaRPr lang="en-SG" sz="1050" baseline="-250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1534333" y="5041849"/>
                  <a:ext cx="205427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Cholesterol level</a:t>
                  </a:r>
                  <a:endParaRPr lang="en-SG" sz="1050" baseline="-25000" dirty="0">
                    <a:latin typeface="Times New Roman" panose="02020603050405020304" pitchFamily="18" charset="0"/>
                    <a:cs typeface="Times New Roman" panose="02020603050405020304" pitchFamily="18" charset="0"/>
                  </a:endParaRPr>
                </a:p>
              </p:txBody>
            </p:sp>
            <p:cxnSp>
              <p:nvCxnSpPr>
                <p:cNvPr id="53" name="Straight Arrow Connector 52"/>
                <p:cNvCxnSpPr/>
                <p:nvPr/>
              </p:nvCxnSpPr>
              <p:spPr>
                <a:xfrm>
                  <a:off x="3533064" y="381608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533064" y="45134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533064" y="525602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377241" y="396649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377241" y="4901918"/>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Oval 44"/>
              <p:cNvSpPr/>
              <p:nvPr/>
            </p:nvSpPr>
            <p:spPr>
              <a:xfrm>
                <a:off x="4370617" y="444104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46" name="Straight Arrow Connector 45"/>
              <p:cNvCxnSpPr>
                <a:stCxn id="22" idx="6"/>
                <a:endCxn id="45" idx="2"/>
              </p:cNvCxnSpPr>
              <p:nvPr/>
            </p:nvCxnSpPr>
            <p:spPr>
              <a:xfrm>
                <a:off x="2765385" y="4387209"/>
                <a:ext cx="1605232" cy="27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1" idx="6"/>
                <a:endCxn id="45" idx="2"/>
              </p:cNvCxnSpPr>
              <p:nvPr/>
            </p:nvCxnSpPr>
            <p:spPr>
              <a:xfrm>
                <a:off x="2765385" y="3693791"/>
                <a:ext cx="1605232" cy="973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6"/>
                <a:endCxn id="28" idx="2"/>
              </p:cNvCxnSpPr>
              <p:nvPr/>
            </p:nvCxnSpPr>
            <p:spPr>
              <a:xfrm flipV="1">
                <a:off x="4822562" y="3831501"/>
                <a:ext cx="1589914" cy="83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5" idx="6"/>
                <a:endCxn id="27" idx="2"/>
              </p:cNvCxnSpPr>
              <p:nvPr/>
            </p:nvCxnSpPr>
            <p:spPr>
              <a:xfrm>
                <a:off x="4822562" y="4667021"/>
                <a:ext cx="1589914" cy="99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256843" y="1833555"/>
              <a:ext cx="683369" cy="338555"/>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11</a:t>
              </a:r>
              <a:endParaRPr lang="en-SG" sz="1050" baseline="-25000" dirty="0">
                <a:latin typeface="Arial" panose="020B0604020202020204" pitchFamily="34" charset="0"/>
                <a:cs typeface="Arial" panose="020B0604020202020204" pitchFamily="34" charset="0"/>
              </a:endParaRPr>
            </a:p>
          </p:txBody>
        </p:sp>
        <p:sp>
          <p:nvSpPr>
            <p:cNvPr id="11" name="TextBox 10"/>
            <p:cNvSpPr txBox="1"/>
            <p:nvPr/>
          </p:nvSpPr>
          <p:spPr>
            <a:xfrm>
              <a:off x="7352734" y="2116393"/>
              <a:ext cx="740087" cy="338555"/>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12</a:t>
              </a:r>
              <a:endParaRPr lang="en-SG" sz="1050" baseline="-25000" dirty="0">
                <a:latin typeface="Arial" panose="020B0604020202020204" pitchFamily="34" charset="0"/>
                <a:cs typeface="Arial" panose="020B0604020202020204" pitchFamily="34" charset="0"/>
              </a:endParaRPr>
            </a:p>
          </p:txBody>
        </p:sp>
        <p:sp>
          <p:nvSpPr>
            <p:cNvPr id="12" name="TextBox 11"/>
            <p:cNvSpPr txBox="1"/>
            <p:nvPr/>
          </p:nvSpPr>
          <p:spPr>
            <a:xfrm>
              <a:off x="9284915" y="1702391"/>
              <a:ext cx="706763" cy="338555"/>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11</a:t>
              </a:r>
              <a:endParaRPr lang="en-SG" sz="1050" baseline="-25000" dirty="0">
                <a:latin typeface="Arial" panose="020B0604020202020204" pitchFamily="34" charset="0"/>
                <a:cs typeface="Arial" panose="020B0604020202020204" pitchFamily="34" charset="0"/>
              </a:endParaRPr>
            </a:p>
          </p:txBody>
        </p:sp>
        <p:sp>
          <p:nvSpPr>
            <p:cNvPr id="14" name="TextBox 13"/>
            <p:cNvSpPr txBox="1"/>
            <p:nvPr/>
          </p:nvSpPr>
          <p:spPr>
            <a:xfrm>
              <a:off x="9349886" y="2059151"/>
              <a:ext cx="698501" cy="338555"/>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12</a:t>
              </a:r>
              <a:endParaRPr lang="en-SG" sz="1050" baseline="-25000" dirty="0">
                <a:latin typeface="Arial" panose="020B0604020202020204" pitchFamily="34" charset="0"/>
                <a:cs typeface="Arial" panose="020B0604020202020204" pitchFamily="34" charset="0"/>
              </a:endParaRPr>
            </a:p>
          </p:txBody>
        </p:sp>
        <p:sp>
          <p:nvSpPr>
            <p:cNvPr id="15" name="TextBox 14"/>
            <p:cNvSpPr txBox="1"/>
            <p:nvPr/>
          </p:nvSpPr>
          <p:spPr>
            <a:xfrm>
              <a:off x="8662541" y="1644179"/>
              <a:ext cx="534737" cy="430887"/>
            </a:xfrm>
            <a:prstGeom prst="rect">
              <a:avLst/>
            </a:prstGeom>
            <a:noFill/>
          </p:spPr>
          <p:txBody>
            <a:bodyPr wrap="square" rtlCol="0">
              <a:spAutoFit/>
            </a:bodyPr>
            <a:lstStyle/>
            <a:p>
              <a:r>
                <a:rPr lang="el-GR" sz="1500" dirty="0"/>
                <a:t>σ</a:t>
              </a:r>
              <a:endParaRPr lang="en-SG" sz="1500" dirty="0"/>
            </a:p>
          </p:txBody>
        </p:sp>
        <p:sp>
          <p:nvSpPr>
            <p:cNvPr id="16" name="TextBox 15"/>
            <p:cNvSpPr txBox="1"/>
            <p:nvPr/>
          </p:nvSpPr>
          <p:spPr>
            <a:xfrm>
              <a:off x="8662541" y="2328744"/>
              <a:ext cx="534737" cy="430887"/>
            </a:xfrm>
            <a:prstGeom prst="rect">
              <a:avLst/>
            </a:prstGeom>
            <a:noFill/>
          </p:spPr>
          <p:txBody>
            <a:bodyPr wrap="square" rtlCol="0">
              <a:spAutoFit/>
            </a:bodyPr>
            <a:lstStyle/>
            <a:p>
              <a:r>
                <a:rPr lang="el-GR" sz="1500" dirty="0"/>
                <a:t>σ</a:t>
              </a:r>
              <a:endParaRPr lang="en-SG" sz="1500" dirty="0"/>
            </a:p>
          </p:txBody>
        </p:sp>
        <p:sp>
          <p:nvSpPr>
            <p:cNvPr id="17" name="TextBox 16"/>
            <p:cNvSpPr txBox="1"/>
            <p:nvPr/>
          </p:nvSpPr>
          <p:spPr>
            <a:xfrm>
              <a:off x="8662541" y="3065998"/>
              <a:ext cx="534737" cy="430887"/>
            </a:xfrm>
            <a:prstGeom prst="rect">
              <a:avLst/>
            </a:prstGeom>
            <a:noFill/>
          </p:spPr>
          <p:txBody>
            <a:bodyPr wrap="square" rtlCol="0">
              <a:spAutoFit/>
            </a:bodyPr>
            <a:lstStyle/>
            <a:p>
              <a:r>
                <a:rPr lang="el-GR" sz="1500" dirty="0"/>
                <a:t>σ</a:t>
              </a:r>
              <a:endParaRPr lang="en-SG" sz="1500" dirty="0"/>
            </a:p>
          </p:txBody>
        </p:sp>
        <p:sp>
          <p:nvSpPr>
            <p:cNvPr id="18" name="TextBox 17"/>
            <p:cNvSpPr txBox="1"/>
            <p:nvPr/>
          </p:nvSpPr>
          <p:spPr>
            <a:xfrm>
              <a:off x="8662541" y="3779789"/>
              <a:ext cx="534737" cy="430887"/>
            </a:xfrm>
            <a:prstGeom prst="rect">
              <a:avLst/>
            </a:prstGeom>
            <a:noFill/>
          </p:spPr>
          <p:txBody>
            <a:bodyPr wrap="square" rtlCol="0">
              <a:spAutoFit/>
            </a:bodyPr>
            <a:lstStyle/>
            <a:p>
              <a:r>
                <a:rPr lang="el-GR" sz="1500" dirty="0"/>
                <a:t>σ</a:t>
              </a:r>
              <a:endParaRPr lang="en-SG" sz="1500" dirty="0"/>
            </a:p>
          </p:txBody>
        </p:sp>
        <p:sp>
          <p:nvSpPr>
            <p:cNvPr id="19" name="TextBox 18"/>
            <p:cNvSpPr txBox="1"/>
            <p:nvPr/>
          </p:nvSpPr>
          <p:spPr>
            <a:xfrm>
              <a:off x="10717517" y="2238023"/>
              <a:ext cx="534737" cy="430887"/>
            </a:xfrm>
            <a:prstGeom prst="rect">
              <a:avLst/>
            </a:prstGeom>
            <a:noFill/>
          </p:spPr>
          <p:txBody>
            <a:bodyPr wrap="square" rtlCol="0">
              <a:spAutoFit/>
            </a:bodyPr>
            <a:lstStyle/>
            <a:p>
              <a:r>
                <a:rPr lang="el-GR" sz="1500" dirty="0"/>
                <a:t>σ</a:t>
              </a:r>
              <a:endParaRPr lang="en-SG" sz="1500" dirty="0"/>
            </a:p>
          </p:txBody>
        </p:sp>
        <p:sp>
          <p:nvSpPr>
            <p:cNvPr id="20" name="TextBox 19"/>
            <p:cNvSpPr txBox="1"/>
            <p:nvPr/>
          </p:nvSpPr>
          <p:spPr>
            <a:xfrm>
              <a:off x="10717517" y="3184345"/>
              <a:ext cx="534737" cy="430887"/>
            </a:xfrm>
            <a:prstGeom prst="rect">
              <a:avLst/>
            </a:prstGeom>
            <a:noFill/>
          </p:spPr>
          <p:txBody>
            <a:bodyPr wrap="square" rtlCol="0">
              <a:spAutoFit/>
            </a:bodyPr>
            <a:lstStyle/>
            <a:p>
              <a:r>
                <a:rPr lang="el-GR" sz="1500" dirty="0"/>
                <a:t>σ</a:t>
              </a:r>
              <a:endParaRPr lang="en-SG" sz="1500" dirty="0"/>
            </a:p>
          </p:txBody>
        </p:sp>
      </p:grpSp>
      <p:sp>
        <p:nvSpPr>
          <p:cNvPr id="58" name="TextBox 57"/>
          <p:cNvSpPr txBox="1"/>
          <p:nvPr/>
        </p:nvSpPr>
        <p:spPr>
          <a:xfrm>
            <a:off x="4427049" y="2183018"/>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a:t>
            </a:r>
            <a:endParaRPr lang="en-SG" sz="1050" baseline="-25000" dirty="0">
              <a:latin typeface="Arial" panose="020B0604020202020204" pitchFamily="34" charset="0"/>
              <a:cs typeface="Arial" panose="020B0604020202020204" pitchFamily="34" charset="0"/>
            </a:endParaRPr>
          </a:p>
        </p:txBody>
      </p:sp>
      <p:sp>
        <p:nvSpPr>
          <p:cNvPr id="59" name="TextBox 58"/>
          <p:cNvSpPr txBox="1"/>
          <p:nvPr/>
        </p:nvSpPr>
        <p:spPr>
          <a:xfrm>
            <a:off x="4427049" y="2701633"/>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2</a:t>
            </a:r>
            <a:endParaRPr lang="en-SG" sz="1050" baseline="-25000" dirty="0">
              <a:latin typeface="Arial" panose="020B0604020202020204" pitchFamily="34" charset="0"/>
              <a:cs typeface="Arial" panose="020B0604020202020204" pitchFamily="34" charset="0"/>
            </a:endParaRPr>
          </a:p>
        </p:txBody>
      </p:sp>
      <p:sp>
        <p:nvSpPr>
          <p:cNvPr id="60" name="TextBox 59"/>
          <p:cNvSpPr txBox="1"/>
          <p:nvPr/>
        </p:nvSpPr>
        <p:spPr>
          <a:xfrm>
            <a:off x="4427049" y="3234598"/>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3</a:t>
            </a:r>
            <a:endParaRPr lang="en-SG" sz="1050" baseline="-25000" dirty="0">
              <a:latin typeface="Arial" panose="020B0604020202020204" pitchFamily="34" charset="0"/>
              <a:cs typeface="Arial" panose="020B0604020202020204" pitchFamily="34" charset="0"/>
            </a:endParaRPr>
          </a:p>
        </p:txBody>
      </p:sp>
      <p:sp>
        <p:nvSpPr>
          <p:cNvPr id="61" name="TextBox 60"/>
          <p:cNvSpPr txBox="1"/>
          <p:nvPr/>
        </p:nvSpPr>
        <p:spPr>
          <a:xfrm>
            <a:off x="4427049" y="3779328"/>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4</a:t>
            </a:r>
            <a:endParaRPr lang="en-SG" sz="1050" baseline="-25000" dirty="0">
              <a:latin typeface="Arial" panose="020B0604020202020204" pitchFamily="34" charset="0"/>
              <a:cs typeface="Arial" panose="020B0604020202020204" pitchFamily="34" charset="0"/>
            </a:endParaRPr>
          </a:p>
        </p:txBody>
      </p:sp>
      <p:sp>
        <p:nvSpPr>
          <p:cNvPr id="62" name="TextBox 61"/>
          <p:cNvSpPr txBox="1"/>
          <p:nvPr/>
        </p:nvSpPr>
        <p:spPr>
          <a:xfrm>
            <a:off x="5948637" y="2601271"/>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a:t>
            </a:r>
            <a:endParaRPr lang="en-SG" sz="1050" baseline="-25000" dirty="0">
              <a:latin typeface="Arial" panose="020B0604020202020204" pitchFamily="34" charset="0"/>
              <a:cs typeface="Arial" panose="020B0604020202020204" pitchFamily="34" charset="0"/>
            </a:endParaRPr>
          </a:p>
        </p:txBody>
      </p:sp>
      <p:sp>
        <p:nvSpPr>
          <p:cNvPr id="63" name="TextBox 62"/>
          <p:cNvSpPr txBox="1"/>
          <p:nvPr/>
        </p:nvSpPr>
        <p:spPr>
          <a:xfrm>
            <a:off x="5948637" y="3302465"/>
            <a:ext cx="455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b</a:t>
            </a:r>
            <a:r>
              <a:rPr lang="en-US" sz="1050" baseline="30000" dirty="0">
                <a:latin typeface="Arial" panose="020B0604020202020204" pitchFamily="34" charset="0"/>
                <a:cs typeface="Arial" panose="020B0604020202020204" pitchFamily="34" charset="0"/>
              </a:rPr>
              <a:t>2</a:t>
            </a:r>
            <a:r>
              <a:rPr lang="en-US" sz="1050" baseline="-25000" dirty="0">
                <a:latin typeface="Arial" panose="020B0604020202020204" pitchFamily="34" charset="0"/>
                <a:cs typeface="Arial" panose="020B0604020202020204" pitchFamily="34" charset="0"/>
              </a:rPr>
              <a:t>1</a:t>
            </a:r>
            <a:endParaRPr lang="en-SG" sz="1050" baseline="-25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9" name="TextBox 68"/>
              <p:cNvSpPr txBox="1"/>
              <p:nvPr/>
            </p:nvSpPr>
            <p:spPr>
              <a:xfrm>
                <a:off x="6304328" y="2761149"/>
                <a:ext cx="51693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𝑜</m:t>
                          </m:r>
                        </m:e>
                        <m:sub>
                          <m:r>
                            <a:rPr lang="en-US" sz="1050" i="1">
                              <a:solidFill>
                                <a:schemeClr val="tx1"/>
                              </a:solidFill>
                              <a:latin typeface="Cambria Math" panose="02040503050406030204" pitchFamily="18" charset="0"/>
                            </a:rPr>
                            <m:t>1</m:t>
                          </m:r>
                        </m:sub>
                      </m:sSub>
                      <m:r>
                        <a:rPr lang="en-US" sz="1050" i="1">
                          <a:solidFill>
                            <a:schemeClr val="tx1"/>
                          </a:solidFill>
                          <a:latin typeface="Cambria Math" panose="02040503050406030204" pitchFamily="18" charset="0"/>
                        </a:rPr>
                        <m:t>=0.4</m:t>
                      </m:r>
                    </m:oMath>
                  </m:oMathPara>
                </a14:m>
                <a:endParaRPr lang="en-SG" sz="1050" dirty="0">
                  <a:solidFill>
                    <a:schemeClr val="tx1"/>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6304328" y="2761149"/>
                <a:ext cx="516936" cy="161583"/>
              </a:xfrm>
              <a:prstGeom prst="rect">
                <a:avLst/>
              </a:prstGeom>
              <a:blipFill>
                <a:blip r:embed="rId2"/>
                <a:stretch>
                  <a:fillRect l="-2353" r="-5882" b="-1538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6304329" y="3465431"/>
                <a:ext cx="520079" cy="161583"/>
              </a:xfrm>
              <a:prstGeom prst="rect">
                <a:avLst/>
              </a:prstGeom>
              <a:noFill/>
            </p:spPr>
            <p:txBody>
              <a:bodyPr wrap="none" lIns="0" tIns="0" rIns="0" bIns="0" rtlCol="0">
                <a:spAutoFit/>
              </a:bodyPr>
              <a:lstStyle/>
              <a:p>
                <a14:m>
                  <m:oMath xmlns:m="http://schemas.openxmlformats.org/officeDocument/2006/math">
                    <m:sSub>
                      <m:sSubPr>
                        <m:ctrlPr>
                          <a:rPr lang="en-SG"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𝑜</m:t>
                        </m:r>
                      </m:e>
                      <m:sub>
                        <m:r>
                          <a:rPr lang="en-US" sz="1050" i="1">
                            <a:solidFill>
                              <a:schemeClr val="tx1"/>
                            </a:solidFill>
                            <a:latin typeface="Cambria Math" panose="02040503050406030204" pitchFamily="18" charset="0"/>
                          </a:rPr>
                          <m:t>2</m:t>
                        </m:r>
                      </m:sub>
                    </m:sSub>
                    <m:r>
                      <a:rPr lang="en-US" sz="1050" i="1">
                        <a:solidFill>
                          <a:schemeClr val="tx1"/>
                        </a:solidFill>
                        <a:latin typeface="Cambria Math" panose="02040503050406030204" pitchFamily="18" charset="0"/>
                      </a:rPr>
                      <m:t>=0.2</m:t>
                    </m:r>
                  </m:oMath>
                </a14:m>
                <a:r>
                  <a:rPr lang="en-SG" sz="1050" dirty="0">
                    <a:solidFill>
                      <a:schemeClr val="tx1"/>
                    </a:solidFill>
                  </a:rPr>
                  <a:t> </a:t>
                </a:r>
              </a:p>
            </p:txBody>
          </p:sp>
        </mc:Choice>
        <mc:Fallback xmlns="">
          <p:sp>
            <p:nvSpPr>
              <p:cNvPr id="70" name="TextBox 69"/>
              <p:cNvSpPr txBox="1">
                <a:spLocks noRot="1" noChangeAspect="1" noMove="1" noResize="1" noEditPoints="1" noAdjustHandles="1" noChangeArrowheads="1" noChangeShapeType="1" noTextEdit="1"/>
              </p:cNvSpPr>
              <p:nvPr/>
            </p:nvSpPr>
            <p:spPr>
              <a:xfrm>
                <a:off x="6304329" y="3465431"/>
                <a:ext cx="520079" cy="161583"/>
              </a:xfrm>
              <a:prstGeom prst="rect">
                <a:avLst/>
              </a:prstGeom>
              <a:blipFill>
                <a:blip r:embed="rId3"/>
                <a:stretch>
                  <a:fillRect l="-5882" r="-2353" b="-1481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1" name="Content Placeholder 6"/>
              <p:cNvSpPr>
                <a:spLocks noGrp="1"/>
              </p:cNvSpPr>
              <p:nvPr>
                <p:ph idx="1"/>
              </p:nvPr>
            </p:nvSpPr>
            <p:spPr>
              <a:xfrm>
                <a:off x="628650" y="1209101"/>
                <a:ext cx="7496676" cy="847153"/>
              </a:xfrm>
            </p:spPr>
            <p:txBody>
              <a:bodyPr>
                <a:normAutofit fontScale="92500" lnSpcReduction="20000"/>
              </a:bodyPr>
              <a:lstStyle/>
              <a:p>
                <a:r>
                  <a:rPr lang="en-US" dirty="0"/>
                  <a:t>Compute Gradients, </a:t>
                </a:r>
                <a:r>
                  <a:rPr lang="en-US" dirty="0" err="1"/>
                  <a:t>i.e</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𝑖𝑗</m:t>
                            </m:r>
                          </m:sub>
                          <m:sup>
                            <m:r>
                              <a:rPr lang="en-US" i="1">
                                <a:latin typeface="Cambria Math" panose="02040503050406030204" pitchFamily="18" charset="0"/>
                                <a:ea typeface="Cambria Math" panose="02040503050406030204" pitchFamily="18" charset="0"/>
                              </a:rPr>
                              <m:t>𝑛</m:t>
                            </m:r>
                          </m:sup>
                        </m:sSubSup>
                      </m:den>
                    </m:f>
                  </m:oMath>
                </a14:m>
                <a:r>
                  <a:rPr lang="en-SG"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den>
                    </m:f>
                  </m:oMath>
                </a14:m>
                <a:endParaRPr lang="en-US" dirty="0"/>
              </a:p>
              <a:p>
                <a:r>
                  <a:rPr lang="en-US" dirty="0" err="1"/>
                  <a:t>Backpropagate</a:t>
                </a:r>
                <a:r>
                  <a:rPr lang="en-US" dirty="0"/>
                  <a:t> the gradient to updates the weights </a:t>
                </a:r>
                <a:endParaRPr lang="en-SG" dirty="0"/>
              </a:p>
            </p:txBody>
          </p:sp>
        </mc:Choice>
        <mc:Fallback xmlns="">
          <p:sp>
            <p:nvSpPr>
              <p:cNvPr id="71" name="Content Placeholder 6"/>
              <p:cNvSpPr>
                <a:spLocks noGrp="1" noRot="1" noChangeAspect="1" noMove="1" noResize="1" noEditPoints="1" noAdjustHandles="1" noChangeArrowheads="1" noChangeShapeType="1" noTextEdit="1"/>
              </p:cNvSpPr>
              <p:nvPr>
                <p:ph idx="1"/>
              </p:nvPr>
            </p:nvSpPr>
            <p:spPr>
              <a:xfrm>
                <a:off x="628650" y="1209101"/>
                <a:ext cx="7496676" cy="847153"/>
              </a:xfrm>
              <a:blipFill>
                <a:blip r:embed="rId4"/>
                <a:stretch>
                  <a:fillRect b="-13669"/>
                </a:stretch>
              </a:blipFill>
            </p:spPr>
            <p:txBody>
              <a:bodyPr/>
              <a:lstStyle/>
              <a:p>
                <a:r>
                  <a:rPr lang="en-SG">
                    <a:noFill/>
                  </a:rPr>
                  <a:t> </a:t>
                </a:r>
              </a:p>
            </p:txBody>
          </p:sp>
        </mc:Fallback>
      </mc:AlternateContent>
      <p:sp>
        <p:nvSpPr>
          <p:cNvPr id="3" name="Right Arrow 2"/>
          <p:cNvSpPr/>
          <p:nvPr/>
        </p:nvSpPr>
        <p:spPr>
          <a:xfrm flipH="1">
            <a:off x="2896536" y="4348206"/>
            <a:ext cx="2887579"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65" name="TextBox 64"/>
          <p:cNvSpPr txBox="1"/>
          <p:nvPr/>
        </p:nvSpPr>
        <p:spPr>
          <a:xfrm>
            <a:off x="3677452" y="4486244"/>
            <a:ext cx="1540708"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Backpropagation</a:t>
            </a:r>
            <a:endParaRPr lang="en-SG" sz="105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751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xEl>
                                              <p:pRg st="1" end="1"/>
                                            </p:txEl>
                                          </p:spTgt>
                                        </p:tgtEl>
                                        <p:attrNameLst>
                                          <p:attrName>style.visibility</p:attrName>
                                        </p:attrNameLst>
                                      </p:cBhvr>
                                      <p:to>
                                        <p:strVal val="visible"/>
                                      </p:to>
                                    </p:set>
                                    <p:animEffect transition="in" filter="fade">
                                      <p:cBhvr>
                                        <p:cTn id="7" dur="500"/>
                                        <p:tgtEl>
                                          <p:spTgt spid="71">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P spid="3" grpId="0" animBg="1"/>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Gradient Descent</a:t>
            </a:r>
          </a:p>
        </p:txBody>
      </p:sp>
      <p:pic>
        <p:nvPicPr>
          <p:cNvPr id="77" name="Picture 76">
            <a:extLst>
              <a:ext uri="{FF2B5EF4-FFF2-40B4-BE49-F238E27FC236}">
                <a16:creationId xmlns:a16="http://schemas.microsoft.com/office/drawing/2014/main" id="{2A8D9A82-43D1-4236-B202-CB23B2FD02EC}"/>
              </a:ext>
            </a:extLst>
          </p:cNvPr>
          <p:cNvPicPr>
            <a:picLocks noChangeAspect="1"/>
          </p:cNvPicPr>
          <p:nvPr/>
        </p:nvPicPr>
        <p:blipFill>
          <a:blip r:embed="rId2"/>
          <a:stretch>
            <a:fillRect/>
          </a:stretch>
        </p:blipFill>
        <p:spPr>
          <a:xfrm>
            <a:off x="3287149" y="1524941"/>
            <a:ext cx="1838325" cy="419100"/>
          </a:xfrm>
          <a:prstGeom prst="rect">
            <a:avLst/>
          </a:prstGeom>
        </p:spPr>
      </p:pic>
      <p:sp>
        <p:nvSpPr>
          <p:cNvPr id="78" name="TextBox 77">
            <a:extLst>
              <a:ext uri="{FF2B5EF4-FFF2-40B4-BE49-F238E27FC236}">
                <a16:creationId xmlns:a16="http://schemas.microsoft.com/office/drawing/2014/main" id="{F0E5F930-2B5D-43FA-8FF5-D5C4841C8CFE}"/>
              </a:ext>
            </a:extLst>
          </p:cNvPr>
          <p:cNvSpPr txBox="1"/>
          <p:nvPr/>
        </p:nvSpPr>
        <p:spPr>
          <a:xfrm>
            <a:off x="2102400" y="2051764"/>
            <a:ext cx="1759413" cy="523220"/>
          </a:xfrm>
          <a:prstGeom prst="rect">
            <a:avLst/>
          </a:prstGeom>
          <a:noFill/>
        </p:spPr>
        <p:txBody>
          <a:bodyPr wrap="square" rtlCol="0">
            <a:spAutoFit/>
          </a:bodyPr>
          <a:lstStyle/>
          <a:p>
            <a:r>
              <a:rPr lang="af-ZA" dirty="0"/>
              <a:t>Updated parameter (weight, bias)</a:t>
            </a:r>
            <a:endParaRPr lang="en-SG" dirty="0"/>
          </a:p>
        </p:txBody>
      </p:sp>
      <p:sp>
        <p:nvSpPr>
          <p:cNvPr id="79" name="TextBox 78">
            <a:extLst>
              <a:ext uri="{FF2B5EF4-FFF2-40B4-BE49-F238E27FC236}">
                <a16:creationId xmlns:a16="http://schemas.microsoft.com/office/drawing/2014/main" id="{CE829FDB-46B4-4DEC-914C-B47AD2835778}"/>
              </a:ext>
            </a:extLst>
          </p:cNvPr>
          <p:cNvSpPr txBox="1"/>
          <p:nvPr/>
        </p:nvSpPr>
        <p:spPr>
          <a:xfrm>
            <a:off x="4256317" y="2259258"/>
            <a:ext cx="1257300" cy="307777"/>
          </a:xfrm>
          <a:prstGeom prst="rect">
            <a:avLst/>
          </a:prstGeom>
          <a:noFill/>
        </p:spPr>
        <p:txBody>
          <a:bodyPr wrap="square" rtlCol="0">
            <a:spAutoFit/>
          </a:bodyPr>
          <a:lstStyle/>
          <a:p>
            <a:r>
              <a:rPr lang="af-ZA" dirty="0"/>
              <a:t>Step size</a:t>
            </a:r>
            <a:endParaRPr lang="en-SG"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79AAC60-74CE-4B66-9949-BCAE883CCDFB}"/>
                  </a:ext>
                </a:extLst>
              </p:cNvPr>
              <p:cNvSpPr txBox="1"/>
              <p:nvPr/>
            </p:nvSpPr>
            <p:spPr>
              <a:xfrm>
                <a:off x="5501320" y="2079681"/>
                <a:ext cx="1849449" cy="689035"/>
              </a:xfrm>
              <a:prstGeom prst="rect">
                <a:avLst/>
              </a:prstGeom>
              <a:noFill/>
            </p:spPr>
            <p:txBody>
              <a:bodyPr wrap="square" rtlCol="0">
                <a:spAutoFit/>
              </a:bodyPr>
              <a:lstStyle/>
              <a:p>
                <a:pPr algn="ctr"/>
                <a:r>
                  <a:rPr lang="af-ZA" dirty="0"/>
                  <a:t>Descent direction (Gradient: </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𝑖𝑗</m:t>
                            </m:r>
                          </m:sub>
                          <m:sup>
                            <m:r>
                              <a:rPr lang="en-US" i="1">
                                <a:latin typeface="Cambria Math" panose="02040503050406030204" pitchFamily="18" charset="0"/>
                                <a:ea typeface="Cambria Math" panose="02040503050406030204" pitchFamily="18" charset="0"/>
                              </a:rPr>
                              <m:t>𝑛</m:t>
                            </m:r>
                          </m:sup>
                        </m:sSubSup>
                      </m:den>
                    </m:f>
                  </m:oMath>
                </a14:m>
                <a:r>
                  <a:rPr lang="en-SG"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den>
                    </m:f>
                  </m:oMath>
                </a14:m>
                <a:r>
                  <a:rPr lang="en-SG" dirty="0"/>
                  <a:t>)</a:t>
                </a:r>
              </a:p>
            </p:txBody>
          </p:sp>
        </mc:Choice>
        <mc:Fallback xmlns="">
          <p:sp>
            <p:nvSpPr>
              <p:cNvPr id="80" name="TextBox 79">
                <a:extLst>
                  <a:ext uri="{FF2B5EF4-FFF2-40B4-BE49-F238E27FC236}">
                    <a16:creationId xmlns:a16="http://schemas.microsoft.com/office/drawing/2014/main" id="{A79AAC60-74CE-4B66-9949-BCAE883CCDFB}"/>
                  </a:ext>
                </a:extLst>
              </p:cNvPr>
              <p:cNvSpPr txBox="1">
                <a:spLocks noRot="1" noChangeAspect="1" noMove="1" noResize="1" noEditPoints="1" noAdjustHandles="1" noChangeArrowheads="1" noChangeShapeType="1" noTextEdit="1"/>
              </p:cNvSpPr>
              <p:nvPr/>
            </p:nvSpPr>
            <p:spPr>
              <a:xfrm>
                <a:off x="5501320" y="2079681"/>
                <a:ext cx="1849449" cy="689035"/>
              </a:xfrm>
              <a:prstGeom prst="rect">
                <a:avLst/>
              </a:prstGeom>
              <a:blipFill>
                <a:blip r:embed="rId3"/>
                <a:stretch>
                  <a:fillRect t="-1770" b="-1770"/>
                </a:stretch>
              </a:blipFill>
            </p:spPr>
            <p:txBody>
              <a:bodyPr/>
              <a:lstStyle/>
              <a:p>
                <a:r>
                  <a:rPr lang="en-SG">
                    <a:noFill/>
                  </a:rPr>
                  <a:t> </a:t>
                </a:r>
              </a:p>
            </p:txBody>
          </p:sp>
        </mc:Fallback>
      </mc:AlternateContent>
      <p:cxnSp>
        <p:nvCxnSpPr>
          <p:cNvPr id="81" name="Straight Arrow Connector 80">
            <a:extLst>
              <a:ext uri="{FF2B5EF4-FFF2-40B4-BE49-F238E27FC236}">
                <a16:creationId xmlns:a16="http://schemas.microsoft.com/office/drawing/2014/main" id="{D6BA9A1B-B0B7-4D43-BB40-FDC46209AEBE}"/>
              </a:ext>
            </a:extLst>
          </p:cNvPr>
          <p:cNvCxnSpPr>
            <a:cxnSpLocks/>
          </p:cNvCxnSpPr>
          <p:nvPr/>
        </p:nvCxnSpPr>
        <p:spPr>
          <a:xfrm flipH="1" flipV="1">
            <a:off x="5025871" y="1787410"/>
            <a:ext cx="654025" cy="313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C0F76AA-11B0-4ABF-8528-FDBEA004E28C}"/>
              </a:ext>
            </a:extLst>
          </p:cNvPr>
          <p:cNvCxnSpPr>
            <a:stCxn id="79" idx="0"/>
          </p:cNvCxnSpPr>
          <p:nvPr/>
        </p:nvCxnSpPr>
        <p:spPr>
          <a:xfrm flipH="1" flipV="1">
            <a:off x="4677799" y="1886904"/>
            <a:ext cx="207168" cy="372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A00863E-738C-4B00-87C8-156DF33D996C}"/>
              </a:ext>
            </a:extLst>
          </p:cNvPr>
          <p:cNvCxnSpPr>
            <a:cxnSpLocks/>
            <a:stCxn id="78" idx="0"/>
          </p:cNvCxnSpPr>
          <p:nvPr/>
        </p:nvCxnSpPr>
        <p:spPr>
          <a:xfrm flipV="1">
            <a:off x="2982107" y="1886904"/>
            <a:ext cx="502686" cy="16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59614D9-0C77-4DFA-B6B3-F838E3C39396}"/>
              </a:ext>
            </a:extLst>
          </p:cNvPr>
          <p:cNvPicPr>
            <a:picLocks noChangeAspect="1"/>
          </p:cNvPicPr>
          <p:nvPr/>
        </p:nvPicPr>
        <p:blipFill>
          <a:blip r:embed="rId4"/>
          <a:stretch>
            <a:fillRect/>
          </a:stretch>
        </p:blipFill>
        <p:spPr>
          <a:xfrm>
            <a:off x="3100155" y="3028277"/>
            <a:ext cx="2711732" cy="1586040"/>
          </a:xfrm>
          <a:prstGeom prst="rect">
            <a:avLst/>
          </a:prstGeom>
          <a:ln>
            <a:solidFill>
              <a:schemeClr val="tx1"/>
            </a:solidFill>
          </a:ln>
        </p:spPr>
      </p:pic>
      <p:pic>
        <p:nvPicPr>
          <p:cNvPr id="7" name="Picture 6">
            <a:extLst>
              <a:ext uri="{FF2B5EF4-FFF2-40B4-BE49-F238E27FC236}">
                <a16:creationId xmlns:a16="http://schemas.microsoft.com/office/drawing/2014/main" id="{0CA7F85E-75FE-41FB-B0D2-BB1B51596CD0}"/>
              </a:ext>
            </a:extLst>
          </p:cNvPr>
          <p:cNvPicPr>
            <a:picLocks noChangeAspect="1"/>
          </p:cNvPicPr>
          <p:nvPr/>
        </p:nvPicPr>
        <p:blipFill>
          <a:blip r:embed="rId5"/>
          <a:stretch>
            <a:fillRect/>
          </a:stretch>
        </p:blipFill>
        <p:spPr>
          <a:xfrm>
            <a:off x="6280977" y="3030941"/>
            <a:ext cx="2611358" cy="1586040"/>
          </a:xfrm>
          <a:prstGeom prst="rect">
            <a:avLst/>
          </a:prstGeom>
          <a:ln>
            <a:solidFill>
              <a:schemeClr val="tx1"/>
            </a:solid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84ECDC-E3F1-4F7B-9355-E3122141DC7D}"/>
                  </a:ext>
                </a:extLst>
              </p:cNvPr>
              <p:cNvSpPr txBox="1"/>
              <p:nvPr/>
            </p:nvSpPr>
            <p:spPr>
              <a:xfrm>
                <a:off x="5906825" y="3713575"/>
                <a:ext cx="279214"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i="1" smtClean="0">
                          <a:latin typeface="Cambria Math" panose="02040503050406030204" pitchFamily="18" charset="0"/>
                          <a:ea typeface="Cambria Math" panose="02040503050406030204" pitchFamily="18" charset="0"/>
                        </a:rPr>
                        <m:t>⋯</m:t>
                      </m:r>
                    </m:oMath>
                  </m:oMathPara>
                </a14:m>
                <a:endParaRPr lang="en-SG" dirty="0"/>
              </a:p>
            </p:txBody>
          </p:sp>
        </mc:Choice>
        <mc:Fallback xmlns="">
          <p:sp>
            <p:nvSpPr>
              <p:cNvPr id="13" name="TextBox 12">
                <a:extLst>
                  <a:ext uri="{FF2B5EF4-FFF2-40B4-BE49-F238E27FC236}">
                    <a16:creationId xmlns:a16="http://schemas.microsoft.com/office/drawing/2014/main" id="{9484ECDC-E3F1-4F7B-9355-E3122141DC7D}"/>
                  </a:ext>
                </a:extLst>
              </p:cNvPr>
              <p:cNvSpPr txBox="1">
                <a:spLocks noRot="1" noChangeAspect="1" noMove="1" noResize="1" noEditPoints="1" noAdjustHandles="1" noChangeArrowheads="1" noChangeShapeType="1" noTextEdit="1"/>
              </p:cNvSpPr>
              <p:nvPr/>
            </p:nvSpPr>
            <p:spPr>
              <a:xfrm>
                <a:off x="5906825" y="3713575"/>
                <a:ext cx="279214" cy="215444"/>
              </a:xfrm>
              <a:prstGeom prst="rect">
                <a:avLst/>
              </a:prstGeom>
              <a:blipFill>
                <a:blip r:embed="rId6"/>
                <a:stretch>
                  <a:fillRect/>
                </a:stretch>
              </a:blipFill>
            </p:spPr>
            <p:txBody>
              <a:bodyPr/>
              <a:lstStyle/>
              <a:p>
                <a:r>
                  <a:rPr lang="en-SG">
                    <a:noFill/>
                  </a:rPr>
                  <a:t> </a:t>
                </a:r>
              </a:p>
            </p:txBody>
          </p:sp>
        </mc:Fallback>
      </mc:AlternateContent>
      <p:grpSp>
        <p:nvGrpSpPr>
          <p:cNvPr id="86" name="Group 85">
            <a:extLst>
              <a:ext uri="{FF2B5EF4-FFF2-40B4-BE49-F238E27FC236}">
                <a16:creationId xmlns:a16="http://schemas.microsoft.com/office/drawing/2014/main" id="{58FE4760-98AB-4F60-924D-A40FADD16862}"/>
              </a:ext>
            </a:extLst>
          </p:cNvPr>
          <p:cNvGrpSpPr/>
          <p:nvPr/>
        </p:nvGrpSpPr>
        <p:grpSpPr>
          <a:xfrm>
            <a:off x="0" y="1734491"/>
            <a:ext cx="3287149" cy="2903531"/>
            <a:chOff x="0" y="1734491"/>
            <a:chExt cx="3287149" cy="2903531"/>
          </a:xfrm>
        </p:grpSpPr>
        <p:pic>
          <p:nvPicPr>
            <p:cNvPr id="5" name="Picture 4">
              <a:extLst>
                <a:ext uri="{FF2B5EF4-FFF2-40B4-BE49-F238E27FC236}">
                  <a16:creationId xmlns:a16="http://schemas.microsoft.com/office/drawing/2014/main" id="{3F2F401E-1045-4CCD-AC30-67AB12EB626E}"/>
                </a:ext>
              </a:extLst>
            </p:cNvPr>
            <p:cNvPicPr>
              <a:picLocks noChangeAspect="1"/>
            </p:cNvPicPr>
            <p:nvPr/>
          </p:nvPicPr>
          <p:blipFill>
            <a:blip r:embed="rId7"/>
            <a:stretch>
              <a:fillRect/>
            </a:stretch>
          </p:blipFill>
          <p:spPr>
            <a:xfrm>
              <a:off x="0" y="3028277"/>
              <a:ext cx="2752262" cy="1609745"/>
            </a:xfrm>
            <a:prstGeom prst="rect">
              <a:avLst/>
            </a:prstGeom>
            <a:ln>
              <a:solidFill>
                <a:schemeClr val="tx1"/>
              </a:solidFill>
            </a:ln>
          </p:spPr>
        </p:pic>
        <p:cxnSp>
          <p:nvCxnSpPr>
            <p:cNvPr id="85" name="Connector: Elbow 84">
              <a:extLst>
                <a:ext uri="{FF2B5EF4-FFF2-40B4-BE49-F238E27FC236}">
                  <a16:creationId xmlns:a16="http://schemas.microsoft.com/office/drawing/2014/main" id="{9ABFAB4A-ACE5-42A7-BB1F-CB666B51D5FB}"/>
                </a:ext>
              </a:extLst>
            </p:cNvPr>
            <p:cNvCxnSpPr>
              <a:stCxn id="77" idx="1"/>
              <a:endCxn id="5" idx="0"/>
            </p:cNvCxnSpPr>
            <p:nvPr/>
          </p:nvCxnSpPr>
          <p:spPr>
            <a:xfrm rot="10800000" flipV="1">
              <a:off x="1376131" y="1734491"/>
              <a:ext cx="1911018" cy="1293786"/>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Connector: Elbow 86">
            <a:extLst>
              <a:ext uri="{FF2B5EF4-FFF2-40B4-BE49-F238E27FC236}">
                <a16:creationId xmlns:a16="http://schemas.microsoft.com/office/drawing/2014/main" id="{B9B8E78E-84D2-4D03-B848-0520756F12D8}"/>
              </a:ext>
            </a:extLst>
          </p:cNvPr>
          <p:cNvCxnSpPr>
            <a:cxnSpLocks/>
            <a:stCxn id="7" idx="0"/>
            <a:endCxn id="77" idx="0"/>
          </p:cNvCxnSpPr>
          <p:nvPr/>
        </p:nvCxnSpPr>
        <p:spPr>
          <a:xfrm rot="16200000" flipV="1">
            <a:off x="5143484" y="587769"/>
            <a:ext cx="1506000" cy="3380344"/>
          </a:xfrm>
          <a:prstGeom prst="bentConnector3">
            <a:avLst>
              <a:gd name="adj1" fmla="val 115179"/>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2D8EBEF8-ECE2-4BEB-8FA0-B464E432CC0B}"/>
                  </a:ext>
                </a:extLst>
              </p:cNvPr>
              <p:cNvSpPr txBox="1"/>
              <p:nvPr/>
            </p:nvSpPr>
            <p:spPr>
              <a:xfrm>
                <a:off x="7636661" y="1994099"/>
                <a:ext cx="1635255" cy="603820"/>
              </a:xfrm>
              <a:prstGeom prst="rect">
                <a:avLst/>
              </a:prstGeom>
              <a:solidFill>
                <a:schemeClr val="bg1"/>
              </a:solidFill>
            </p:spPr>
            <p:txBody>
              <a:bodyPr wrap="square">
                <a:spAutoFit/>
              </a:bodyPr>
              <a:lstStyle/>
              <a:p>
                <a:pPr algn="ctr"/>
                <a:r>
                  <a:rPr lang="en-US" sz="1200" dirty="0"/>
                  <a:t>Compute Gradients, </a:t>
                </a:r>
                <a:r>
                  <a:rPr lang="en-US" sz="1200" dirty="0" err="1"/>
                  <a:t>i.e</a:t>
                </a:r>
                <a:r>
                  <a:rPr lang="en-US" sz="1200" dirty="0"/>
                  <a:t>:  </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𝐿</m:t>
                        </m:r>
                      </m:num>
                      <m:den>
                        <m:r>
                          <a:rPr lang="en-US" sz="1200" i="1">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ea typeface="Cambria Math" panose="02040503050406030204" pitchFamily="18" charset="0"/>
                              </a:rPr>
                              <m:t>𝑖𝑗</m:t>
                            </m:r>
                          </m:sub>
                          <m:sup>
                            <m:r>
                              <a:rPr lang="en-US" sz="1200" i="1">
                                <a:latin typeface="Cambria Math" panose="02040503050406030204" pitchFamily="18" charset="0"/>
                                <a:ea typeface="Cambria Math" panose="02040503050406030204" pitchFamily="18" charset="0"/>
                              </a:rPr>
                              <m:t>𝑛</m:t>
                            </m:r>
                          </m:sup>
                        </m:sSubSup>
                      </m:den>
                    </m:f>
                  </m:oMath>
                </a14:m>
                <a:r>
                  <a:rPr lang="en-SG" sz="1200" dirty="0"/>
                  <a:t> , </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𝐿</m:t>
                        </m:r>
                      </m:num>
                      <m:den>
                        <m:r>
                          <a:rPr lang="en-US" sz="1200" i="1">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𝑏</m:t>
                            </m:r>
                          </m:e>
                          <m:sub>
                            <m:r>
                              <a:rPr lang="en-US" sz="1200" i="1">
                                <a:latin typeface="Cambria Math" panose="02040503050406030204" pitchFamily="18" charset="0"/>
                                <a:ea typeface="Cambria Math" panose="02040503050406030204" pitchFamily="18" charset="0"/>
                              </a:rPr>
                              <m:t>𝑖</m:t>
                            </m:r>
                          </m:sub>
                          <m:sup>
                            <m:r>
                              <a:rPr lang="en-US" sz="1200" i="1">
                                <a:latin typeface="Cambria Math" panose="02040503050406030204" pitchFamily="18" charset="0"/>
                                <a:ea typeface="Cambria Math" panose="02040503050406030204" pitchFamily="18" charset="0"/>
                              </a:rPr>
                              <m:t>𝑛</m:t>
                            </m:r>
                          </m:sup>
                        </m:sSubSup>
                      </m:den>
                    </m:f>
                  </m:oMath>
                </a14:m>
                <a:endParaRPr lang="en-SG" sz="1200" dirty="0"/>
              </a:p>
            </p:txBody>
          </p:sp>
        </mc:Choice>
        <mc:Fallback xmlns="">
          <p:sp>
            <p:nvSpPr>
              <p:cNvPr id="91" name="TextBox 90">
                <a:extLst>
                  <a:ext uri="{FF2B5EF4-FFF2-40B4-BE49-F238E27FC236}">
                    <a16:creationId xmlns:a16="http://schemas.microsoft.com/office/drawing/2014/main" id="{2D8EBEF8-ECE2-4BEB-8FA0-B464E432CC0B}"/>
                  </a:ext>
                </a:extLst>
              </p:cNvPr>
              <p:cNvSpPr txBox="1">
                <a:spLocks noRot="1" noChangeAspect="1" noMove="1" noResize="1" noEditPoints="1" noAdjustHandles="1" noChangeArrowheads="1" noChangeShapeType="1" noTextEdit="1"/>
              </p:cNvSpPr>
              <p:nvPr/>
            </p:nvSpPr>
            <p:spPr>
              <a:xfrm>
                <a:off x="7636661" y="1994099"/>
                <a:ext cx="1635255" cy="603820"/>
              </a:xfrm>
              <a:prstGeom prst="rect">
                <a:avLst/>
              </a:prstGeom>
              <a:blipFill>
                <a:blip r:embed="rId8"/>
                <a:stretch>
                  <a:fillRect t="-1010"/>
                </a:stretch>
              </a:blipFill>
            </p:spPr>
            <p:txBody>
              <a:bodyPr/>
              <a:lstStyle/>
              <a:p>
                <a:r>
                  <a:rPr lang="en-SG">
                    <a:noFill/>
                  </a:rPr>
                  <a:t> </a:t>
                </a:r>
              </a:p>
            </p:txBody>
          </p:sp>
        </mc:Fallback>
      </mc:AlternateContent>
    </p:spTree>
    <p:extLst>
      <p:ext uri="{BB962C8B-B14F-4D97-AF65-F5344CB8AC3E}">
        <p14:creationId xmlns:p14="http://schemas.microsoft.com/office/powerpoint/2010/main" val="337362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076" r="6728"/>
          <a:stretch/>
        </p:blipFill>
        <p:spPr>
          <a:xfrm>
            <a:off x="4677255" y="1831638"/>
            <a:ext cx="4287483" cy="1967773"/>
          </a:xfrm>
          <a:prstGeom prst="rect">
            <a:avLst/>
          </a:prstGeom>
          <a:ln>
            <a:solidFill>
              <a:schemeClr val="tx1"/>
            </a:solidFill>
          </a:ln>
        </p:spPr>
      </p:pic>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Training Iteratively until Loss ~ 0 </a:t>
            </a:r>
            <a:endParaRPr lang="en-SG" b="1" dirty="0">
              <a:solidFill>
                <a:schemeClr val="bg1"/>
              </a:solidFill>
              <a:latin typeface="Arial" panose="020B0604020202020204" pitchFamily="34" charset="0"/>
              <a:cs typeface="Arial" panose="020B0604020202020204" pitchFamily="34" charset="0"/>
            </a:endParaRPr>
          </a:p>
        </p:txBody>
      </p:sp>
      <p:pic>
        <p:nvPicPr>
          <p:cNvPr id="66" name="Picture 65"/>
          <p:cNvPicPr>
            <a:picLocks noChangeAspect="1"/>
          </p:cNvPicPr>
          <p:nvPr/>
        </p:nvPicPr>
        <p:blipFill rotWithShape="1">
          <a:blip r:embed="rId3"/>
          <a:srcRect l="3998"/>
          <a:stretch/>
        </p:blipFill>
        <p:spPr>
          <a:xfrm>
            <a:off x="116305" y="1839149"/>
            <a:ext cx="4199021" cy="1960263"/>
          </a:xfrm>
          <a:prstGeom prst="rect">
            <a:avLst/>
          </a:prstGeom>
          <a:ln>
            <a:solidFill>
              <a:schemeClr val="tx1"/>
            </a:solidFill>
          </a:ln>
        </p:spPr>
      </p:pic>
      <p:sp>
        <p:nvSpPr>
          <p:cNvPr id="74" name="TextBox 73"/>
          <p:cNvSpPr txBox="1"/>
          <p:nvPr/>
        </p:nvSpPr>
        <p:spPr>
          <a:xfrm>
            <a:off x="3948361" y="4350557"/>
            <a:ext cx="1384789" cy="253916"/>
          </a:xfrm>
          <a:prstGeom prst="rect">
            <a:avLst/>
          </a:prstGeom>
          <a:noFill/>
        </p:spPr>
        <p:txBody>
          <a:bodyPr wrap="square" rtlCol="0">
            <a:spAutoFit/>
          </a:bodyPr>
          <a:lstStyle/>
          <a:p>
            <a:r>
              <a:rPr lang="en-US" sz="1050" dirty="0"/>
              <a:t>Update Weight</a:t>
            </a:r>
            <a:endParaRPr lang="en-SG" sz="1050" dirty="0"/>
          </a:p>
        </p:txBody>
      </p:sp>
      <p:sp>
        <p:nvSpPr>
          <p:cNvPr id="80" name="TextBox 79"/>
          <p:cNvSpPr txBox="1"/>
          <p:nvPr/>
        </p:nvSpPr>
        <p:spPr>
          <a:xfrm>
            <a:off x="3690871" y="1156757"/>
            <a:ext cx="2314346" cy="253916"/>
          </a:xfrm>
          <a:prstGeom prst="rect">
            <a:avLst/>
          </a:prstGeom>
          <a:noFill/>
        </p:spPr>
        <p:txBody>
          <a:bodyPr wrap="square" rtlCol="0">
            <a:spAutoFit/>
          </a:bodyPr>
          <a:lstStyle/>
          <a:p>
            <a:r>
              <a:rPr lang="en-US" sz="1050" dirty="0"/>
              <a:t>Compute Loss and Gradient</a:t>
            </a:r>
            <a:endParaRPr lang="en-SG" sz="1050" dirty="0"/>
          </a:p>
        </p:txBody>
      </p:sp>
      <p:pic>
        <p:nvPicPr>
          <p:cNvPr id="84" name="Picture 83"/>
          <p:cNvPicPr>
            <a:picLocks noChangeAspect="1"/>
          </p:cNvPicPr>
          <p:nvPr/>
        </p:nvPicPr>
        <p:blipFill>
          <a:blip r:embed="rId4"/>
          <a:stretch>
            <a:fillRect/>
          </a:stretch>
        </p:blipFill>
        <p:spPr>
          <a:xfrm>
            <a:off x="116305" y="3243592"/>
            <a:ext cx="861734" cy="562565"/>
          </a:xfrm>
          <a:prstGeom prst="rect">
            <a:avLst/>
          </a:prstGeom>
        </p:spPr>
      </p:pic>
      <p:pic>
        <p:nvPicPr>
          <p:cNvPr id="85" name="Picture 84"/>
          <p:cNvPicPr>
            <a:picLocks noChangeAspect="1"/>
          </p:cNvPicPr>
          <p:nvPr/>
        </p:nvPicPr>
        <p:blipFill>
          <a:blip r:embed="rId5"/>
          <a:stretch>
            <a:fillRect/>
          </a:stretch>
        </p:blipFill>
        <p:spPr>
          <a:xfrm>
            <a:off x="4673451" y="3230156"/>
            <a:ext cx="866969" cy="569255"/>
          </a:xfrm>
          <a:prstGeom prst="rect">
            <a:avLst/>
          </a:prstGeom>
        </p:spPr>
      </p:pic>
      <p:sp>
        <p:nvSpPr>
          <p:cNvPr id="86" name="Arc 85"/>
          <p:cNvSpPr/>
          <p:nvPr/>
        </p:nvSpPr>
        <p:spPr>
          <a:xfrm>
            <a:off x="2203132" y="1476874"/>
            <a:ext cx="5028541" cy="731606"/>
          </a:xfrm>
          <a:prstGeom prst="arc">
            <a:avLst>
              <a:gd name="adj1" fmla="val 10850939"/>
              <a:gd name="adj2" fmla="val 21557047"/>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050"/>
          </a:p>
        </p:txBody>
      </p:sp>
      <p:sp>
        <p:nvSpPr>
          <p:cNvPr id="87" name="Arc 86"/>
          <p:cNvSpPr/>
          <p:nvPr/>
        </p:nvSpPr>
        <p:spPr>
          <a:xfrm flipH="1" flipV="1">
            <a:off x="2203132" y="3430081"/>
            <a:ext cx="5028541" cy="803390"/>
          </a:xfrm>
          <a:prstGeom prst="arc">
            <a:avLst>
              <a:gd name="adj1" fmla="val 10850939"/>
              <a:gd name="adj2" fmla="val 21557047"/>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050"/>
          </a:p>
        </p:txBody>
      </p:sp>
      <p:sp>
        <p:nvSpPr>
          <p:cNvPr id="88" name="Rectangle 87"/>
          <p:cNvSpPr/>
          <p:nvPr/>
        </p:nvSpPr>
        <p:spPr>
          <a:xfrm>
            <a:off x="3977678" y="2274681"/>
            <a:ext cx="320305" cy="677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7" name="Rectangle 16"/>
          <p:cNvSpPr/>
          <p:nvPr/>
        </p:nvSpPr>
        <p:spPr>
          <a:xfrm>
            <a:off x="8527262" y="2227777"/>
            <a:ext cx="320305" cy="677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pic>
        <p:nvPicPr>
          <p:cNvPr id="7" name="Picture 6"/>
          <p:cNvPicPr>
            <a:picLocks noChangeAspect="1"/>
          </p:cNvPicPr>
          <p:nvPr/>
        </p:nvPicPr>
        <p:blipFill rotWithShape="1">
          <a:blip r:embed="rId2"/>
          <a:srcRect l="80645" t="20332" r="16613" b="42393"/>
          <a:stretch/>
        </p:blipFill>
        <p:spPr>
          <a:xfrm>
            <a:off x="3809308" y="2251598"/>
            <a:ext cx="126746" cy="721224"/>
          </a:xfrm>
          <a:prstGeom prst="rect">
            <a:avLst/>
          </a:prstGeom>
        </p:spPr>
      </p:pic>
    </p:spTree>
    <p:extLst>
      <p:ext uri="{BB962C8B-B14F-4D97-AF65-F5344CB8AC3E}">
        <p14:creationId xmlns:p14="http://schemas.microsoft.com/office/powerpoint/2010/main" val="611686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515350" cy="994172"/>
          </a:xfrm>
        </p:spPr>
        <p:txBody>
          <a:bodyPr/>
          <a:lstStyle/>
          <a:p>
            <a:r>
              <a:rPr lang="en-US" b="1" dirty="0">
                <a:solidFill>
                  <a:schemeClr val="bg1"/>
                </a:solidFill>
                <a:latin typeface="Arial" panose="020B0604020202020204" pitchFamily="34" charset="0"/>
                <a:cs typeface="Arial" panose="020B0604020202020204" pitchFamily="34" charset="0"/>
              </a:rPr>
              <a:t>Summary</a:t>
            </a:r>
            <a:br>
              <a:rPr lang="en-US" b="1" dirty="0">
                <a:solidFill>
                  <a:schemeClr val="bg1"/>
                </a:solidFill>
                <a:latin typeface="Arial" panose="020B0604020202020204" pitchFamily="34" charset="0"/>
                <a:cs typeface="Arial" panose="020B0604020202020204" pitchFamily="34" charset="0"/>
              </a:rPr>
            </a:br>
            <a:r>
              <a:rPr lang="en-US" b="1" dirty="0">
                <a:solidFill>
                  <a:schemeClr val="bg1"/>
                </a:solidFill>
                <a:latin typeface="Arial" panose="020B0604020202020204" pitchFamily="34" charset="0"/>
                <a:cs typeface="Arial" panose="020B0604020202020204" pitchFamily="34" charset="0"/>
              </a:rPr>
              <a:t>Neural Networks Training Process </a:t>
            </a:r>
            <a:endParaRPr lang="en-SG" b="1" dirty="0">
              <a:solidFill>
                <a:schemeClr val="bg1"/>
              </a:solidFill>
              <a:latin typeface="Arial" panose="020B0604020202020204" pitchFamily="34" charset="0"/>
              <a:cs typeface="Arial" panose="020B0604020202020204" pitchFamily="34" charset="0"/>
            </a:endParaRPr>
          </a:p>
        </p:txBody>
      </p:sp>
      <p:grpSp>
        <p:nvGrpSpPr>
          <p:cNvPr id="10" name="Group 9"/>
          <p:cNvGrpSpPr/>
          <p:nvPr/>
        </p:nvGrpSpPr>
        <p:grpSpPr>
          <a:xfrm>
            <a:off x="1466141" y="2073521"/>
            <a:ext cx="1198957" cy="779322"/>
            <a:chOff x="3131011" y="1481"/>
            <a:chExt cx="1598609" cy="1039096"/>
          </a:xfrm>
        </p:grpSpPr>
        <p:sp>
          <p:nvSpPr>
            <p:cNvPr id="11" name="Rounded Rectangle 10"/>
            <p:cNvSpPr/>
            <p:nvPr/>
          </p:nvSpPr>
          <p:spPr>
            <a:xfrm>
              <a:off x="3131011" y="1481"/>
              <a:ext cx="1598609" cy="1039096"/>
            </a:xfrm>
            <a:prstGeom prst="roundRect">
              <a:avLst/>
            </a:prstGeom>
          </p:spPr>
          <p:style>
            <a:lnRef idx="3">
              <a:schemeClr val="lt1"/>
            </a:lnRef>
            <a:fillRef idx="1">
              <a:schemeClr val="accent2"/>
            </a:fillRef>
            <a:effectRef idx="1">
              <a:schemeClr val="accent2"/>
            </a:effectRef>
            <a:fontRef idx="minor">
              <a:schemeClr val="lt1"/>
            </a:fontRef>
          </p:style>
        </p:sp>
        <p:sp>
          <p:nvSpPr>
            <p:cNvPr id="12" name="Rounded Rectangle 4"/>
            <p:cNvSpPr/>
            <p:nvPr/>
          </p:nvSpPr>
          <p:spPr>
            <a:xfrm>
              <a:off x="3181735" y="52205"/>
              <a:ext cx="1497161" cy="937648"/>
            </a:xfrm>
            <a:prstGeom prst="rect">
              <a:avLst/>
            </a:prstGeom>
            <a:ln/>
          </p:spPr>
          <p:style>
            <a:lnRef idx="3">
              <a:schemeClr val="lt1"/>
            </a:lnRef>
            <a:fillRef idx="1">
              <a:schemeClr val="accent2"/>
            </a:fillRef>
            <a:effectRef idx="1">
              <a:schemeClr val="accent2"/>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Initialized learnable-parameters</a:t>
              </a:r>
              <a:endParaRPr lang="en-SG" sz="1125" kern="1200" dirty="0">
                <a:solidFill>
                  <a:schemeClr val="tx1"/>
                </a:solidFill>
              </a:endParaRPr>
            </a:p>
          </p:txBody>
        </p:sp>
      </p:grpSp>
      <p:cxnSp>
        <p:nvCxnSpPr>
          <p:cNvPr id="14" name="Straight Arrow Connector 13"/>
          <p:cNvCxnSpPr>
            <a:stCxn id="11" idx="3"/>
          </p:cNvCxnSpPr>
          <p:nvPr/>
        </p:nvCxnSpPr>
        <p:spPr>
          <a:xfrm>
            <a:off x="2665098" y="2463182"/>
            <a:ext cx="665644" cy="0"/>
          </a:xfrm>
          <a:prstGeom prst="straightConnector1">
            <a:avLst/>
          </a:prstGeom>
          <a:ln w="28575">
            <a:solidFill>
              <a:schemeClr val="tx1"/>
            </a:solidFill>
            <a:tailEnd type="arrow"/>
          </a:ln>
        </p:spPr>
        <p:style>
          <a:lnRef idx="3">
            <a:schemeClr val="accent2"/>
          </a:lnRef>
          <a:fillRef idx="0">
            <a:schemeClr val="accent2"/>
          </a:fillRef>
          <a:effectRef idx="2">
            <a:schemeClr val="accent2"/>
          </a:effectRef>
          <a:fontRef idx="minor">
            <a:schemeClr val="tx1"/>
          </a:fontRef>
        </p:style>
      </p:cxnSp>
      <p:grpSp>
        <p:nvGrpSpPr>
          <p:cNvPr id="19" name="Group 18"/>
          <p:cNvGrpSpPr/>
          <p:nvPr/>
        </p:nvGrpSpPr>
        <p:grpSpPr>
          <a:xfrm>
            <a:off x="3487207" y="2073521"/>
            <a:ext cx="1198957" cy="779322"/>
            <a:chOff x="3131011" y="1481"/>
            <a:chExt cx="1598609" cy="1039096"/>
          </a:xfrm>
        </p:grpSpPr>
        <p:sp>
          <p:nvSpPr>
            <p:cNvPr id="20" name="Rounded Rectangle 19"/>
            <p:cNvSpPr/>
            <p:nvPr/>
          </p:nvSpPr>
          <p:spPr>
            <a:xfrm>
              <a:off x="3131011" y="1481"/>
              <a:ext cx="1598609" cy="1039096"/>
            </a:xfrm>
            <a:prstGeom prst="roundRect">
              <a:avLst/>
            </a:prstGeom>
          </p:spPr>
          <p:style>
            <a:lnRef idx="3">
              <a:schemeClr val="lt1"/>
            </a:lnRef>
            <a:fillRef idx="1">
              <a:schemeClr val="accent1"/>
            </a:fillRef>
            <a:effectRef idx="1">
              <a:schemeClr val="accent1"/>
            </a:effectRef>
            <a:fontRef idx="minor">
              <a:schemeClr val="lt1"/>
            </a:fontRef>
          </p:style>
        </p:sp>
        <p:sp>
          <p:nvSpPr>
            <p:cNvPr id="21" name="Rounded Rectangle 4"/>
            <p:cNvSpPr/>
            <p:nvPr/>
          </p:nvSpPr>
          <p:spPr>
            <a:xfrm>
              <a:off x="3181735" y="52205"/>
              <a:ext cx="1497161" cy="937648"/>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Feedforward Propagation</a:t>
              </a:r>
              <a:endParaRPr lang="en-SG" sz="1125" kern="1200" dirty="0">
                <a:solidFill>
                  <a:schemeClr val="tx1"/>
                </a:solidFill>
              </a:endParaRPr>
            </a:p>
          </p:txBody>
        </p:sp>
      </p:grpSp>
      <p:grpSp>
        <p:nvGrpSpPr>
          <p:cNvPr id="25" name="Group 24"/>
          <p:cNvGrpSpPr/>
          <p:nvPr/>
        </p:nvGrpSpPr>
        <p:grpSpPr>
          <a:xfrm>
            <a:off x="5855043" y="2073291"/>
            <a:ext cx="1229201" cy="779322"/>
            <a:chOff x="3131011" y="1481"/>
            <a:chExt cx="1638934" cy="1039096"/>
          </a:xfrm>
        </p:grpSpPr>
        <p:sp>
          <p:nvSpPr>
            <p:cNvPr id="26" name="Rounded Rectangle 25"/>
            <p:cNvSpPr/>
            <p:nvPr/>
          </p:nvSpPr>
          <p:spPr>
            <a:xfrm>
              <a:off x="3131011" y="1481"/>
              <a:ext cx="1598609" cy="1039096"/>
            </a:xfrm>
            <a:prstGeom prst="roundRect">
              <a:avLst/>
            </a:prstGeom>
          </p:spPr>
          <p:style>
            <a:lnRef idx="3">
              <a:schemeClr val="lt1"/>
            </a:lnRef>
            <a:fillRef idx="1">
              <a:schemeClr val="accent6"/>
            </a:fillRef>
            <a:effectRef idx="1">
              <a:schemeClr val="accent6"/>
            </a:effectRef>
            <a:fontRef idx="minor">
              <a:schemeClr val="lt1"/>
            </a:fontRef>
          </p:style>
        </p:sp>
        <p:sp>
          <p:nvSpPr>
            <p:cNvPr id="27" name="Rounded Rectangle 4"/>
            <p:cNvSpPr/>
            <p:nvPr/>
          </p:nvSpPr>
          <p:spPr>
            <a:xfrm>
              <a:off x="3181735" y="52205"/>
              <a:ext cx="1588210" cy="937648"/>
            </a:xfrm>
            <a:prstGeom prst="rect">
              <a:avLst/>
            </a:prstGeom>
            <a:ln/>
          </p:spPr>
          <p:style>
            <a:lnRef idx="3">
              <a:schemeClr val="lt1"/>
            </a:lnRef>
            <a:fillRef idx="1">
              <a:schemeClr val="accent6"/>
            </a:fillRef>
            <a:effectRef idx="1">
              <a:schemeClr val="accent6"/>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Backpropagation</a:t>
              </a:r>
              <a:endParaRPr lang="en-SG" sz="1125" kern="1200" dirty="0">
                <a:solidFill>
                  <a:schemeClr val="tx1"/>
                </a:solidFill>
              </a:endParaRPr>
            </a:p>
          </p:txBody>
        </p:sp>
      </p:grpSp>
      <p:sp>
        <p:nvSpPr>
          <p:cNvPr id="28" name="Arc 27"/>
          <p:cNvSpPr/>
          <p:nvPr/>
        </p:nvSpPr>
        <p:spPr>
          <a:xfrm>
            <a:off x="4094394" y="1668880"/>
            <a:ext cx="2363556" cy="803390"/>
          </a:xfrm>
          <a:prstGeom prst="arc">
            <a:avLst>
              <a:gd name="adj1" fmla="val 11095148"/>
              <a:gd name="adj2" fmla="val 21436263"/>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050"/>
          </a:p>
        </p:txBody>
      </p:sp>
      <p:sp>
        <p:nvSpPr>
          <p:cNvPr id="29" name="Arc 28"/>
          <p:cNvSpPr/>
          <p:nvPr/>
        </p:nvSpPr>
        <p:spPr>
          <a:xfrm flipV="1">
            <a:off x="4094394" y="2317251"/>
            <a:ext cx="2420706" cy="994637"/>
          </a:xfrm>
          <a:prstGeom prst="arc">
            <a:avLst>
              <a:gd name="adj1" fmla="val 11095148"/>
              <a:gd name="adj2" fmla="val 21333946"/>
            </a:avLst>
          </a:prstGeom>
          <a:ln w="19050">
            <a:solidFill>
              <a:schemeClr val="tx1"/>
            </a:solidFill>
            <a:headEnd type="arrow"/>
            <a:tailEnd type="non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SG" sz="1050"/>
          </a:p>
        </p:txBody>
      </p:sp>
      <p:sp>
        <p:nvSpPr>
          <p:cNvPr id="31" name="TextBox 30"/>
          <p:cNvSpPr txBox="1"/>
          <p:nvPr/>
        </p:nvSpPr>
        <p:spPr>
          <a:xfrm>
            <a:off x="4258940" y="1353838"/>
            <a:ext cx="2091614" cy="253916"/>
          </a:xfrm>
          <a:prstGeom prst="rect">
            <a:avLst/>
          </a:prstGeom>
          <a:noFill/>
        </p:spPr>
        <p:txBody>
          <a:bodyPr wrap="square" rtlCol="0">
            <a:spAutoFit/>
          </a:bodyPr>
          <a:lstStyle/>
          <a:p>
            <a:r>
              <a:rPr lang="en-US" sz="1050" dirty="0"/>
              <a:t>Compute Loss and Gradient</a:t>
            </a:r>
            <a:endParaRPr lang="en-SG" sz="1050" dirty="0"/>
          </a:p>
        </p:txBody>
      </p:sp>
      <p:sp>
        <p:nvSpPr>
          <p:cNvPr id="34" name="TextBox 33"/>
          <p:cNvSpPr txBox="1"/>
          <p:nvPr/>
        </p:nvSpPr>
        <p:spPr>
          <a:xfrm>
            <a:off x="4252655" y="3362484"/>
            <a:ext cx="2634230" cy="253916"/>
          </a:xfrm>
          <a:prstGeom prst="rect">
            <a:avLst/>
          </a:prstGeom>
          <a:noFill/>
        </p:spPr>
        <p:txBody>
          <a:bodyPr wrap="square" rtlCol="0">
            <a:spAutoFit/>
          </a:bodyPr>
          <a:lstStyle/>
          <a:p>
            <a:r>
              <a:rPr lang="en-US" sz="1050" dirty="0"/>
              <a:t>Update Learnable-parameters</a:t>
            </a:r>
            <a:endParaRPr lang="en-SG" sz="1050" dirty="0"/>
          </a:p>
        </p:txBody>
      </p:sp>
      <p:sp>
        <p:nvSpPr>
          <p:cNvPr id="22" name="TextBox 21"/>
          <p:cNvSpPr txBox="1"/>
          <p:nvPr/>
        </p:nvSpPr>
        <p:spPr>
          <a:xfrm>
            <a:off x="1602467" y="2872916"/>
            <a:ext cx="1024587" cy="415498"/>
          </a:xfrm>
          <a:prstGeom prst="rect">
            <a:avLst/>
          </a:prstGeom>
          <a:noFill/>
        </p:spPr>
        <p:txBody>
          <a:bodyPr wrap="square" rtlCol="0">
            <a:spAutoFit/>
          </a:bodyPr>
          <a:lstStyle/>
          <a:p>
            <a:pPr marL="214313" indent="-214313">
              <a:buFont typeface="Arial" panose="020B0604020202020204" pitchFamily="34" charset="0"/>
              <a:buChar char="•"/>
            </a:pPr>
            <a:r>
              <a:rPr lang="en-US" sz="1050" dirty="0">
                <a:latin typeface="Arial" panose="020B0604020202020204" pitchFamily="34" charset="0"/>
                <a:cs typeface="Arial" panose="020B0604020202020204" pitchFamily="34" charset="0"/>
              </a:rPr>
              <a:t>Weight</a:t>
            </a:r>
          </a:p>
          <a:p>
            <a:pPr marL="214313" indent="-214313">
              <a:buFont typeface="Arial" panose="020B0604020202020204" pitchFamily="34" charset="0"/>
              <a:buChar char="•"/>
            </a:pPr>
            <a:r>
              <a:rPr lang="en-US" sz="1050" dirty="0">
                <a:latin typeface="Arial" panose="020B0604020202020204" pitchFamily="34" charset="0"/>
                <a:cs typeface="Arial" panose="020B0604020202020204" pitchFamily="34" charset="0"/>
              </a:rPr>
              <a:t>Bias</a:t>
            </a:r>
            <a:endParaRPr lang="en-SG" sz="1050" baseline="-25000" dirty="0">
              <a:latin typeface="Arial" panose="020B0604020202020204" pitchFamily="34" charset="0"/>
              <a:cs typeface="Arial" panose="020B0604020202020204" pitchFamily="34" charset="0"/>
            </a:endParaRPr>
          </a:p>
        </p:txBody>
      </p:sp>
      <p:sp>
        <p:nvSpPr>
          <p:cNvPr id="24" name="TextBox 23"/>
          <p:cNvSpPr txBox="1"/>
          <p:nvPr/>
        </p:nvSpPr>
        <p:spPr>
          <a:xfrm>
            <a:off x="4996298" y="3625551"/>
            <a:ext cx="1024587" cy="415498"/>
          </a:xfrm>
          <a:prstGeom prst="rect">
            <a:avLst/>
          </a:prstGeom>
          <a:noFill/>
        </p:spPr>
        <p:txBody>
          <a:bodyPr wrap="square" rtlCol="0">
            <a:spAutoFit/>
          </a:bodyPr>
          <a:lstStyle/>
          <a:p>
            <a:pPr marL="214313" indent="-214313">
              <a:buFont typeface="Arial" panose="020B0604020202020204" pitchFamily="34" charset="0"/>
              <a:buChar char="•"/>
            </a:pPr>
            <a:r>
              <a:rPr lang="en-US" sz="1050" dirty="0">
                <a:latin typeface="Arial" panose="020B0604020202020204" pitchFamily="34" charset="0"/>
                <a:cs typeface="Arial" panose="020B0604020202020204" pitchFamily="34" charset="0"/>
              </a:rPr>
              <a:t>Weight</a:t>
            </a:r>
          </a:p>
          <a:p>
            <a:pPr marL="214313" indent="-214313">
              <a:buFont typeface="Arial" panose="020B0604020202020204" pitchFamily="34" charset="0"/>
              <a:buChar char="•"/>
            </a:pPr>
            <a:r>
              <a:rPr lang="en-US" sz="1050" dirty="0">
                <a:latin typeface="Arial" panose="020B0604020202020204" pitchFamily="34" charset="0"/>
                <a:cs typeface="Arial" panose="020B0604020202020204" pitchFamily="34" charset="0"/>
              </a:rPr>
              <a:t>Bias</a:t>
            </a:r>
            <a:endParaRPr lang="en-SG" sz="1050" baseline="-25000" dirty="0">
              <a:latin typeface="Arial" panose="020B0604020202020204" pitchFamily="34" charset="0"/>
              <a:cs typeface="Arial" panose="020B0604020202020204" pitchFamily="34" charset="0"/>
            </a:endParaRPr>
          </a:p>
        </p:txBody>
      </p:sp>
      <p:cxnSp>
        <p:nvCxnSpPr>
          <p:cNvPr id="30" name="Straight Arrow Connector 29"/>
          <p:cNvCxnSpPr/>
          <p:nvPr/>
        </p:nvCxnSpPr>
        <p:spPr>
          <a:xfrm>
            <a:off x="6350554" y="1492337"/>
            <a:ext cx="536331" cy="6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92881" y="1241386"/>
            <a:ext cx="2091614" cy="415498"/>
          </a:xfrm>
          <a:prstGeom prst="rect">
            <a:avLst/>
          </a:prstGeom>
          <a:noFill/>
        </p:spPr>
        <p:txBody>
          <a:bodyPr wrap="square" rtlCol="0">
            <a:spAutoFit/>
          </a:bodyPr>
          <a:lstStyle/>
          <a:p>
            <a:r>
              <a:rPr lang="en-US" sz="1050" dirty="0"/>
              <a:t>Stop if obtain desired Accuracy / Loss</a:t>
            </a:r>
            <a:endParaRPr lang="en-SG" sz="1050" dirty="0"/>
          </a:p>
        </p:txBody>
      </p:sp>
    </p:spTree>
    <p:extLst>
      <p:ext uri="{BB962C8B-B14F-4D97-AF65-F5344CB8AC3E}">
        <p14:creationId xmlns:p14="http://schemas.microsoft.com/office/powerpoint/2010/main" val="2390366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515350" cy="994172"/>
          </a:xfrm>
        </p:spPr>
        <p:txBody>
          <a:bodyPr/>
          <a:lstStyle/>
          <a:p>
            <a:r>
              <a:rPr lang="en-US" b="1" dirty="0">
                <a:solidFill>
                  <a:schemeClr val="bg1"/>
                </a:solidFill>
                <a:latin typeface="Arial" panose="020B0604020202020204" pitchFamily="34" charset="0"/>
                <a:cs typeface="Arial" panose="020B0604020202020204" pitchFamily="34" charset="0"/>
              </a:rPr>
              <a:t>Your Task</a:t>
            </a:r>
            <a:endParaRPr lang="en-SG" b="1" dirty="0">
              <a:solidFill>
                <a:schemeClr val="bg1"/>
              </a:solidFill>
              <a:latin typeface="Arial" panose="020B0604020202020204" pitchFamily="34" charset="0"/>
              <a:cs typeface="Arial" panose="020B0604020202020204" pitchFamily="34" charset="0"/>
            </a:endParaRPr>
          </a:p>
        </p:txBody>
      </p:sp>
      <p:sp>
        <p:nvSpPr>
          <p:cNvPr id="23" name="Text Placeholder 2">
            <a:extLst>
              <a:ext uri="{FF2B5EF4-FFF2-40B4-BE49-F238E27FC236}">
                <a16:creationId xmlns:a16="http://schemas.microsoft.com/office/drawing/2014/main" id="{3F1DCABD-4292-43A8-90CB-60C795F45B3F}"/>
              </a:ext>
            </a:extLst>
          </p:cNvPr>
          <p:cNvSpPr>
            <a:spLocks noGrp="1"/>
          </p:cNvSpPr>
          <p:nvPr>
            <p:ph type="body" idx="1"/>
          </p:nvPr>
        </p:nvSpPr>
        <p:spPr>
          <a:xfrm>
            <a:off x="628650" y="1369219"/>
            <a:ext cx="7886700" cy="3263400"/>
          </a:xfrm>
        </p:spPr>
        <p:txBody>
          <a:bodyPr/>
          <a:lstStyle/>
          <a:p>
            <a:r>
              <a:rPr lang="en-SG" dirty="0"/>
              <a:t>Draw a flow chart and write the description of the Neural Network training process in your own words. </a:t>
            </a:r>
          </a:p>
          <a:p>
            <a:r>
              <a:rPr lang="en-SG" dirty="0"/>
              <a:t>Put it onto forum </a:t>
            </a:r>
          </a:p>
          <a:p>
            <a:endParaRPr lang="en-SG" dirty="0"/>
          </a:p>
        </p:txBody>
      </p:sp>
      <p:pic>
        <p:nvPicPr>
          <p:cNvPr id="4" name="Picture 3">
            <a:extLst>
              <a:ext uri="{FF2B5EF4-FFF2-40B4-BE49-F238E27FC236}">
                <a16:creationId xmlns:a16="http://schemas.microsoft.com/office/drawing/2014/main" id="{4878F651-3E4E-45A1-B922-840BB28E3172}"/>
              </a:ext>
            </a:extLst>
          </p:cNvPr>
          <p:cNvPicPr>
            <a:picLocks noChangeAspect="1"/>
          </p:cNvPicPr>
          <p:nvPr/>
        </p:nvPicPr>
        <p:blipFill>
          <a:blip r:embed="rId2"/>
          <a:stretch>
            <a:fillRect/>
          </a:stretch>
        </p:blipFill>
        <p:spPr>
          <a:xfrm>
            <a:off x="1252800" y="2708333"/>
            <a:ext cx="7135200" cy="1764362"/>
          </a:xfrm>
          <a:prstGeom prst="rect">
            <a:avLst/>
          </a:prstGeom>
        </p:spPr>
      </p:pic>
      <p:sp>
        <p:nvSpPr>
          <p:cNvPr id="5" name="Rectangle 4">
            <a:extLst>
              <a:ext uri="{FF2B5EF4-FFF2-40B4-BE49-F238E27FC236}">
                <a16:creationId xmlns:a16="http://schemas.microsoft.com/office/drawing/2014/main" id="{2757683F-9BA9-423B-865F-797D16590F24}"/>
              </a:ext>
            </a:extLst>
          </p:cNvPr>
          <p:cNvSpPr/>
          <p:nvPr/>
        </p:nvSpPr>
        <p:spPr>
          <a:xfrm>
            <a:off x="1310400" y="3924000"/>
            <a:ext cx="2944800" cy="295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89069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Visualization</a:t>
            </a:r>
            <a:endParaRPr lang="en-SG" b="1"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4965032" y="461210"/>
            <a:ext cx="858253" cy="253916"/>
          </a:xfrm>
          <a:prstGeom prst="rect">
            <a:avLst/>
          </a:prstGeom>
          <a:noFill/>
        </p:spPr>
        <p:txBody>
          <a:bodyPr wrap="square" rtlCol="0">
            <a:spAutoFit/>
          </a:bodyPr>
          <a:lstStyle/>
          <a:p>
            <a:endParaRPr lang="en-SG" sz="1050" dirty="0"/>
          </a:p>
        </p:txBody>
      </p:sp>
      <p:pic>
        <p:nvPicPr>
          <p:cNvPr id="8" name="Picture 7"/>
          <p:cNvPicPr>
            <a:picLocks noChangeAspect="1"/>
          </p:cNvPicPr>
          <p:nvPr/>
        </p:nvPicPr>
        <p:blipFill>
          <a:blip r:embed="rId2"/>
          <a:stretch>
            <a:fillRect/>
          </a:stretch>
        </p:blipFill>
        <p:spPr>
          <a:xfrm>
            <a:off x="1235789" y="1206126"/>
            <a:ext cx="6679386" cy="3646612"/>
          </a:xfrm>
          <a:prstGeom prst="rect">
            <a:avLst/>
          </a:prstGeom>
        </p:spPr>
      </p:pic>
      <p:sp>
        <p:nvSpPr>
          <p:cNvPr id="7" name="Rectangle 6"/>
          <p:cNvSpPr/>
          <p:nvPr/>
        </p:nvSpPr>
        <p:spPr>
          <a:xfrm>
            <a:off x="6180993" y="2154115"/>
            <a:ext cx="751742" cy="268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 name="Rectangle 8"/>
          <p:cNvSpPr/>
          <p:nvPr/>
        </p:nvSpPr>
        <p:spPr>
          <a:xfrm>
            <a:off x="2202474" y="1312476"/>
            <a:ext cx="786911" cy="327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0" name="TextBox 9"/>
          <p:cNvSpPr txBox="1"/>
          <p:nvPr/>
        </p:nvSpPr>
        <p:spPr>
          <a:xfrm>
            <a:off x="5168103" y="715126"/>
            <a:ext cx="3529263" cy="253916"/>
          </a:xfrm>
          <a:prstGeom prst="rect">
            <a:avLst/>
          </a:prstGeom>
          <a:noFill/>
        </p:spPr>
        <p:txBody>
          <a:bodyPr wrap="square" rtlCol="0">
            <a:spAutoFit/>
          </a:bodyPr>
          <a:lstStyle/>
          <a:p>
            <a:r>
              <a:rPr lang="en-US" sz="1050" dirty="0">
                <a:solidFill>
                  <a:schemeClr val="bg1"/>
                </a:solidFill>
              </a:rPr>
              <a:t>Animation – Search for Playground </a:t>
            </a:r>
            <a:r>
              <a:rPr lang="en-US" sz="1050" dirty="0" err="1">
                <a:solidFill>
                  <a:schemeClr val="bg1"/>
                </a:solidFill>
              </a:rPr>
              <a:t>Tensorflow</a:t>
            </a:r>
            <a:endParaRPr lang="en-SG" sz="1050" dirty="0">
              <a:solidFill>
                <a:schemeClr val="bg1"/>
              </a:solidFill>
            </a:endParaRPr>
          </a:p>
        </p:txBody>
      </p:sp>
    </p:spTree>
    <p:extLst>
      <p:ext uri="{BB962C8B-B14F-4D97-AF65-F5344CB8AC3E}">
        <p14:creationId xmlns:p14="http://schemas.microsoft.com/office/powerpoint/2010/main" val="1037378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Visualization</a:t>
            </a:r>
            <a:endParaRPr lang="en-SG" b="1" dirty="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1183634" y="1234603"/>
            <a:ext cx="6708845" cy="3583251"/>
          </a:xfrm>
          <a:prstGeom prst="rect">
            <a:avLst/>
          </a:prstGeom>
        </p:spPr>
      </p:pic>
      <p:sp>
        <p:nvSpPr>
          <p:cNvPr id="8" name="Rectangle 7"/>
          <p:cNvSpPr/>
          <p:nvPr/>
        </p:nvSpPr>
        <p:spPr>
          <a:xfrm>
            <a:off x="6180993" y="2154115"/>
            <a:ext cx="751742" cy="268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 name="Rectangle 10"/>
          <p:cNvSpPr/>
          <p:nvPr/>
        </p:nvSpPr>
        <p:spPr>
          <a:xfrm>
            <a:off x="2202474" y="1312476"/>
            <a:ext cx="786911" cy="327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503824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bg1"/>
                </a:solidFill>
                <a:latin typeface="+mj-lt"/>
              </a:rPr>
              <a:t>Neural Network</a:t>
            </a:r>
            <a:endParaRPr lang="en-SG"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211179"/>
            <a:ext cx="7886700" cy="1443212"/>
          </a:xfrm>
        </p:spPr>
        <p:txBody>
          <a:bodyPr>
            <a:normAutofit/>
          </a:bodyPr>
          <a:lstStyle/>
          <a:p>
            <a:r>
              <a:rPr lang="en-US" dirty="0"/>
              <a:t>A computational model that can learn. </a:t>
            </a:r>
          </a:p>
          <a:p>
            <a:r>
              <a:rPr lang="en-US" dirty="0"/>
              <a:t>A model with parameters. </a:t>
            </a:r>
          </a:p>
          <a:p>
            <a:r>
              <a:rPr lang="en-US" dirty="0"/>
              <a:t>Learns the parameters from the data.</a:t>
            </a:r>
          </a:p>
        </p:txBody>
      </p:sp>
      <p:pic>
        <p:nvPicPr>
          <p:cNvPr id="2050" name="Picture 2" descr="Why are neuron axons long and spindly? Study shows they're optimizing  signaling efficienc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7300" y="2346970"/>
            <a:ext cx="3241688" cy="18234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481785" y="2534845"/>
            <a:ext cx="8180430" cy="1612492"/>
            <a:chOff x="642380" y="3419262"/>
            <a:chExt cx="10907239" cy="2149990"/>
          </a:xfrm>
        </p:grpSpPr>
        <p:pic>
          <p:nvPicPr>
            <p:cNvPr id="1026" name="Picture 2" descr="Buy Fresh Gala Apples Online | Walmart Ca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80" y="3419262"/>
              <a:ext cx="2028458" cy="2028459"/>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2670838" y="4157560"/>
              <a:ext cx="664420" cy="3815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sz="1050"/>
            </a:p>
          </p:txBody>
        </p:sp>
        <p:sp>
          <p:nvSpPr>
            <p:cNvPr id="25" name="Right Arrow 24"/>
            <p:cNvSpPr/>
            <p:nvPr/>
          </p:nvSpPr>
          <p:spPr>
            <a:xfrm>
              <a:off x="8446457" y="4098354"/>
              <a:ext cx="664420" cy="44075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SG" sz="1050"/>
            </a:p>
          </p:txBody>
        </p:sp>
        <p:sp>
          <p:nvSpPr>
            <p:cNvPr id="11" name="TextBox 10"/>
            <p:cNvSpPr txBox="1"/>
            <p:nvPr/>
          </p:nvSpPr>
          <p:spPr>
            <a:xfrm>
              <a:off x="9653863" y="3892777"/>
              <a:ext cx="1895756" cy="677108"/>
            </a:xfrm>
            <a:prstGeom prst="rect">
              <a:avLst/>
            </a:prstGeom>
            <a:noFill/>
          </p:spPr>
          <p:txBody>
            <a:bodyPr wrap="square" rtlCol="0">
              <a:spAutoFit/>
            </a:bodyPr>
            <a:lstStyle/>
            <a:p>
              <a:r>
                <a:rPr lang="en-US" sz="2700" dirty="0"/>
                <a:t>APPLE</a:t>
              </a:r>
              <a:endParaRPr lang="en-SG" sz="2700" dirty="0"/>
            </a:p>
          </p:txBody>
        </p:sp>
        <p:sp>
          <p:nvSpPr>
            <p:cNvPr id="12" name="TextBox 11"/>
            <p:cNvSpPr txBox="1"/>
            <p:nvPr/>
          </p:nvSpPr>
          <p:spPr>
            <a:xfrm>
              <a:off x="2723119" y="4971832"/>
              <a:ext cx="1417915" cy="338555"/>
            </a:xfrm>
            <a:prstGeom prst="rect">
              <a:avLst/>
            </a:prstGeom>
            <a:noFill/>
          </p:spPr>
          <p:txBody>
            <a:bodyPr wrap="square" rtlCol="0">
              <a:spAutoFit/>
            </a:bodyPr>
            <a:lstStyle/>
            <a:p>
              <a:r>
                <a:rPr lang="en-US" sz="1050" dirty="0">
                  <a:solidFill>
                    <a:schemeClr val="tx1">
                      <a:lumMod val="75000"/>
                      <a:lumOff val="25000"/>
                    </a:schemeClr>
                  </a:solidFill>
                </a:rPr>
                <a:t>Red color</a:t>
              </a:r>
              <a:endParaRPr lang="en-SG" sz="1050" dirty="0">
                <a:solidFill>
                  <a:schemeClr val="tx1">
                    <a:lumMod val="75000"/>
                    <a:lumOff val="25000"/>
                  </a:schemeClr>
                </a:solidFill>
              </a:endParaRPr>
            </a:p>
          </p:txBody>
        </p:sp>
        <p:sp>
          <p:nvSpPr>
            <p:cNvPr id="28" name="TextBox 27"/>
            <p:cNvSpPr txBox="1"/>
            <p:nvPr/>
          </p:nvSpPr>
          <p:spPr>
            <a:xfrm>
              <a:off x="2718283" y="4712968"/>
              <a:ext cx="1417915" cy="338555"/>
            </a:xfrm>
            <a:prstGeom prst="rect">
              <a:avLst/>
            </a:prstGeom>
            <a:noFill/>
          </p:spPr>
          <p:txBody>
            <a:bodyPr wrap="square" rtlCol="0">
              <a:spAutoFit/>
            </a:bodyPr>
            <a:lstStyle/>
            <a:p>
              <a:r>
                <a:rPr lang="en-US" sz="1050" dirty="0">
                  <a:solidFill>
                    <a:schemeClr val="tx1">
                      <a:lumMod val="75000"/>
                      <a:lumOff val="25000"/>
                    </a:schemeClr>
                  </a:solidFill>
                </a:rPr>
                <a:t>Round Shape</a:t>
              </a:r>
              <a:endParaRPr lang="en-SG" sz="1050" dirty="0">
                <a:solidFill>
                  <a:schemeClr val="tx1">
                    <a:lumMod val="75000"/>
                    <a:lumOff val="25000"/>
                  </a:schemeClr>
                </a:solidFill>
              </a:endParaRPr>
            </a:p>
          </p:txBody>
        </p:sp>
        <p:sp>
          <p:nvSpPr>
            <p:cNvPr id="29" name="TextBox 28"/>
            <p:cNvSpPr txBox="1"/>
            <p:nvPr/>
          </p:nvSpPr>
          <p:spPr>
            <a:xfrm>
              <a:off x="2718283" y="5230697"/>
              <a:ext cx="1417915" cy="338555"/>
            </a:xfrm>
            <a:prstGeom prst="rect">
              <a:avLst/>
            </a:prstGeom>
            <a:noFill/>
          </p:spPr>
          <p:txBody>
            <a:bodyPr wrap="square" rtlCol="0">
              <a:spAutoFit/>
            </a:bodyPr>
            <a:lstStyle/>
            <a:p>
              <a:r>
                <a:rPr lang="en-US" sz="1050" dirty="0">
                  <a:solidFill>
                    <a:schemeClr val="tx1">
                      <a:lumMod val="75000"/>
                      <a:lumOff val="25000"/>
                    </a:schemeClr>
                  </a:solidFill>
                </a:rPr>
                <a:t>Small Size</a:t>
              </a:r>
              <a:endParaRPr lang="en-SG" sz="1050" dirty="0">
                <a:solidFill>
                  <a:schemeClr val="tx1">
                    <a:lumMod val="75000"/>
                    <a:lumOff val="25000"/>
                  </a:schemeClr>
                </a:solidFill>
              </a:endParaRPr>
            </a:p>
          </p:txBody>
        </p:sp>
      </p:grpSp>
    </p:spTree>
    <p:extLst>
      <p:ext uri="{BB962C8B-B14F-4D97-AF65-F5344CB8AC3E}">
        <p14:creationId xmlns:p14="http://schemas.microsoft.com/office/powerpoint/2010/main" val="376817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Visualization</a:t>
            </a:r>
            <a:endParaRPr lang="en-SG" b="1" dirty="0">
              <a:solidFill>
                <a:schemeClr val="bg1"/>
              </a:solidFill>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2"/>
          <a:stretch>
            <a:fillRect/>
          </a:stretch>
        </p:blipFill>
        <p:spPr>
          <a:xfrm>
            <a:off x="1183634" y="1206125"/>
            <a:ext cx="6769769" cy="3551781"/>
          </a:xfrm>
          <a:prstGeom prst="rect">
            <a:avLst/>
          </a:prstGeom>
        </p:spPr>
      </p:pic>
      <p:sp>
        <p:nvSpPr>
          <p:cNvPr id="7" name="Rectangle 6"/>
          <p:cNvSpPr/>
          <p:nvPr/>
        </p:nvSpPr>
        <p:spPr>
          <a:xfrm>
            <a:off x="6180993" y="2154115"/>
            <a:ext cx="751742" cy="268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 name="Rectangle 7"/>
          <p:cNvSpPr/>
          <p:nvPr/>
        </p:nvSpPr>
        <p:spPr>
          <a:xfrm>
            <a:off x="2202474" y="1312476"/>
            <a:ext cx="786911" cy="327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3314936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Visualization</a:t>
            </a:r>
            <a:endParaRPr lang="en-SG" b="1" dirty="0">
              <a:solidFill>
                <a:schemeClr val="bg1"/>
              </a:solidFill>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2"/>
          <a:stretch>
            <a:fillRect/>
          </a:stretch>
        </p:blipFill>
        <p:spPr>
          <a:xfrm>
            <a:off x="1183105" y="1147927"/>
            <a:ext cx="6849979" cy="3632081"/>
          </a:xfrm>
          <a:prstGeom prst="rect">
            <a:avLst/>
          </a:prstGeom>
        </p:spPr>
      </p:pic>
      <p:sp>
        <p:nvSpPr>
          <p:cNvPr id="7" name="Rectangle 6"/>
          <p:cNvSpPr/>
          <p:nvPr/>
        </p:nvSpPr>
        <p:spPr>
          <a:xfrm>
            <a:off x="6273312" y="2107810"/>
            <a:ext cx="751742" cy="268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 name="Rectangle 7"/>
          <p:cNvSpPr/>
          <p:nvPr/>
        </p:nvSpPr>
        <p:spPr>
          <a:xfrm>
            <a:off x="2202474" y="1225084"/>
            <a:ext cx="786911" cy="327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30941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Larger Network </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847153"/>
          </a:xfrm>
          <a:prstGeom prst="rect">
            <a:avLst/>
          </a:prstGeom>
          <a:noFill/>
          <a:ln>
            <a:noFill/>
          </a:ln>
        </p:spPr>
        <p:txBody>
          <a:bodyPr spcFirstLastPara="1" wrap="square" lIns="68575" tIns="34275" rIns="68575" bIns="34275" anchor="t" anchorCtr="0">
            <a:normAutofit lnSpcReduction="1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t>Increase number of node</a:t>
            </a:r>
          </a:p>
          <a:p>
            <a:r>
              <a:rPr lang="en-SG" dirty="0"/>
              <a:t>Increase number of hidden layer</a:t>
            </a:r>
          </a:p>
        </p:txBody>
      </p:sp>
      <p:pic>
        <p:nvPicPr>
          <p:cNvPr id="5" name="Picture 4">
            <a:extLst>
              <a:ext uri="{FF2B5EF4-FFF2-40B4-BE49-F238E27FC236}">
                <a16:creationId xmlns:a16="http://schemas.microsoft.com/office/drawing/2014/main" id="{C217E49E-D6B7-4DCD-AF9C-0043B9A3570C}"/>
              </a:ext>
            </a:extLst>
          </p:cNvPr>
          <p:cNvPicPr>
            <a:picLocks noChangeAspect="1"/>
          </p:cNvPicPr>
          <p:nvPr/>
        </p:nvPicPr>
        <p:blipFill>
          <a:blip r:embed="rId2"/>
          <a:stretch>
            <a:fillRect/>
          </a:stretch>
        </p:blipFill>
        <p:spPr>
          <a:xfrm>
            <a:off x="566400" y="2304150"/>
            <a:ext cx="3166939" cy="1842103"/>
          </a:xfrm>
          <a:prstGeom prst="rect">
            <a:avLst/>
          </a:prstGeom>
        </p:spPr>
      </p:pic>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1" name="Picture 10">
            <a:extLst>
              <a:ext uri="{FF2B5EF4-FFF2-40B4-BE49-F238E27FC236}">
                <a16:creationId xmlns:a16="http://schemas.microsoft.com/office/drawing/2014/main" id="{CB8B8CE5-9C27-4574-BEEB-DC1A00FD6AEA}"/>
              </a:ext>
            </a:extLst>
          </p:cNvPr>
          <p:cNvPicPr>
            <a:picLocks noChangeAspect="1"/>
          </p:cNvPicPr>
          <p:nvPr/>
        </p:nvPicPr>
        <p:blipFill>
          <a:blip r:embed="rId3"/>
          <a:stretch>
            <a:fillRect/>
          </a:stretch>
        </p:blipFill>
        <p:spPr>
          <a:xfrm>
            <a:off x="4254000" y="1977283"/>
            <a:ext cx="4640400" cy="2726235"/>
          </a:xfrm>
          <a:prstGeom prst="rect">
            <a:avLst/>
          </a:prstGeom>
        </p:spPr>
      </p:pic>
    </p:spTree>
    <p:extLst>
      <p:ext uri="{BB962C8B-B14F-4D97-AF65-F5344CB8AC3E}">
        <p14:creationId xmlns:p14="http://schemas.microsoft.com/office/powerpoint/2010/main" val="776992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Larger Network </a:t>
            </a:r>
            <a:endParaRPr lang="en-SG" b="1" dirty="0">
              <a:solidFill>
                <a:schemeClr val="bg1"/>
              </a:solidFill>
              <a:latin typeface="Arial" panose="020B0604020202020204" pitchFamily="34" charset="0"/>
              <a:cs typeface="Arial" panose="020B0604020202020204" pitchFamily="34" charset="0"/>
            </a:endParaRP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4098" name="Picture 2" descr="Deep Learning for Computer Vision for the average person | by Aashay  Sachdeva | diaryofawannapreneur | Medium">
            <a:extLst>
              <a:ext uri="{FF2B5EF4-FFF2-40B4-BE49-F238E27FC236}">
                <a16:creationId xmlns:a16="http://schemas.microsoft.com/office/drawing/2014/main" id="{E27DCC18-7FD7-4DCE-A549-ED6FC3F9D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0" y="1173483"/>
            <a:ext cx="4198683" cy="34489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8CDE9AC-4736-4D00-A5AC-055E47AE2C23}"/>
              </a:ext>
            </a:extLst>
          </p:cNvPr>
          <p:cNvSpPr txBox="1"/>
          <p:nvPr/>
        </p:nvSpPr>
        <p:spPr>
          <a:xfrm>
            <a:off x="-42810" y="4495443"/>
            <a:ext cx="4046010" cy="369332"/>
          </a:xfrm>
          <a:prstGeom prst="rect">
            <a:avLst/>
          </a:prstGeom>
          <a:noFill/>
        </p:spPr>
        <p:txBody>
          <a:bodyPr wrap="square">
            <a:spAutoFit/>
          </a:bodyPr>
          <a:lstStyle/>
          <a:p>
            <a:r>
              <a:rPr lang="en-SG" sz="900" dirty="0"/>
              <a:t>Figure from  </a:t>
            </a:r>
            <a:r>
              <a:rPr lang="en-SG" sz="900" dirty="0">
                <a:hlinkClick r:id="rId3"/>
              </a:rPr>
              <a:t>https://medium.com/diaryofawannapreneur/deep-learning-for-computer-vision-for-the-average-person-861661d8aa61</a:t>
            </a:r>
            <a:r>
              <a:rPr lang="en-SG" sz="900" dirty="0"/>
              <a:t> </a:t>
            </a:r>
          </a:p>
        </p:txBody>
      </p:sp>
      <p:pic>
        <p:nvPicPr>
          <p:cNvPr id="4" name="Picture 3">
            <a:extLst>
              <a:ext uri="{FF2B5EF4-FFF2-40B4-BE49-F238E27FC236}">
                <a16:creationId xmlns:a16="http://schemas.microsoft.com/office/drawing/2014/main" id="{A58196E4-376E-4AD3-AC10-2B7C79F68C3C}"/>
              </a:ext>
            </a:extLst>
          </p:cNvPr>
          <p:cNvPicPr>
            <a:picLocks noChangeAspect="1"/>
          </p:cNvPicPr>
          <p:nvPr/>
        </p:nvPicPr>
        <p:blipFill>
          <a:blip r:embed="rId4"/>
          <a:stretch>
            <a:fillRect/>
          </a:stretch>
        </p:blipFill>
        <p:spPr>
          <a:xfrm>
            <a:off x="4080675" y="1681502"/>
            <a:ext cx="5063325" cy="1900236"/>
          </a:xfrm>
          <a:prstGeom prst="rect">
            <a:avLst/>
          </a:prstGeom>
        </p:spPr>
      </p:pic>
      <p:sp>
        <p:nvSpPr>
          <p:cNvPr id="12" name="TextBox 11">
            <a:extLst>
              <a:ext uri="{FF2B5EF4-FFF2-40B4-BE49-F238E27FC236}">
                <a16:creationId xmlns:a16="http://schemas.microsoft.com/office/drawing/2014/main" id="{D6C92CC4-9016-4693-A3C6-A7FDA1596AE2}"/>
              </a:ext>
            </a:extLst>
          </p:cNvPr>
          <p:cNvSpPr txBox="1"/>
          <p:nvPr/>
        </p:nvSpPr>
        <p:spPr>
          <a:xfrm>
            <a:off x="4155873" y="3581738"/>
            <a:ext cx="4640400" cy="230832"/>
          </a:xfrm>
          <a:prstGeom prst="rect">
            <a:avLst/>
          </a:prstGeom>
          <a:noFill/>
        </p:spPr>
        <p:txBody>
          <a:bodyPr wrap="square">
            <a:spAutoFit/>
          </a:bodyPr>
          <a:lstStyle/>
          <a:p>
            <a:r>
              <a:rPr lang="en-US" sz="900" b="0" i="0" dirty="0" err="1">
                <a:solidFill>
                  <a:srgbClr val="111111"/>
                </a:solidFill>
                <a:effectLst/>
                <a:latin typeface="Roboto" panose="02000000000000000000" pitchFamily="2" charset="0"/>
              </a:rPr>
              <a:t>Kowsari</a:t>
            </a:r>
            <a:r>
              <a:rPr lang="en-US" sz="900" dirty="0">
                <a:solidFill>
                  <a:srgbClr val="111111"/>
                </a:solidFill>
                <a:latin typeface="Roboto" panose="02000000000000000000" pitchFamily="2" charset="0"/>
              </a:rPr>
              <a:t> et al. </a:t>
            </a:r>
            <a:r>
              <a:rPr lang="en-US" sz="900" b="0" i="0" dirty="0" err="1">
                <a:solidFill>
                  <a:srgbClr val="111111"/>
                </a:solidFill>
                <a:effectLst/>
                <a:latin typeface="Roboto" panose="02000000000000000000" pitchFamily="2" charset="0"/>
              </a:rPr>
              <a:t>HDLTex</a:t>
            </a:r>
            <a:r>
              <a:rPr lang="en-US" sz="900" b="0" i="0" dirty="0">
                <a:solidFill>
                  <a:srgbClr val="111111"/>
                </a:solidFill>
                <a:effectLst/>
                <a:latin typeface="Roboto" panose="02000000000000000000" pitchFamily="2" charset="0"/>
              </a:rPr>
              <a:t>: Hierarchical Deep Learning for Text Classification</a:t>
            </a:r>
            <a:endParaRPr lang="en-SG" sz="900" dirty="0"/>
          </a:p>
        </p:txBody>
      </p:sp>
    </p:spTree>
    <p:extLst>
      <p:ext uri="{BB962C8B-B14F-4D97-AF65-F5344CB8AC3E}">
        <p14:creationId xmlns:p14="http://schemas.microsoft.com/office/powerpoint/2010/main" val="1335626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Larger Network </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23476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t>The larger the better??? </a:t>
            </a:r>
          </a:p>
          <a:p>
            <a:r>
              <a:rPr lang="en-SG" dirty="0"/>
              <a:t>No </a:t>
            </a:r>
            <a:r>
              <a:rPr lang="en-SG" dirty="0">
                <a:sym typeface="Wingdings" panose="05000000000000000000" pitchFamily="2" charset="2"/>
              </a:rPr>
              <a:t> overfitting (layman term – memorize training data only, poor performance when testing data is used)</a:t>
            </a:r>
          </a:p>
          <a:p>
            <a:r>
              <a:rPr lang="en-SG" dirty="0">
                <a:sym typeface="Wingdings" panose="05000000000000000000" pitchFamily="2" charset="2"/>
              </a:rPr>
              <a:t>What the reason of overfitting???  One of the reason is we have too many parameters</a:t>
            </a:r>
          </a:p>
          <a:p>
            <a:r>
              <a:rPr lang="en-SG" dirty="0">
                <a:sym typeface="Wingdings" panose="05000000000000000000" pitchFamily="2" charset="2"/>
              </a:rPr>
              <a:t>Why do I say so? </a:t>
            </a: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1018641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Overfitting</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491850" y="1144301"/>
            <a:ext cx="3876150" cy="5116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buNone/>
            </a:pPr>
            <a:r>
              <a:rPr lang="en-SG" dirty="0"/>
              <a:t>If we have the following graph </a:t>
            </a:r>
            <a:endParaRPr lang="en-SG" dirty="0">
              <a:sym typeface="Wingdings" panose="05000000000000000000" pitchFamily="2" charset="2"/>
            </a:endParaRP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cxnSp>
        <p:nvCxnSpPr>
          <p:cNvPr id="4" name="Straight Arrow Connector 3">
            <a:extLst>
              <a:ext uri="{FF2B5EF4-FFF2-40B4-BE49-F238E27FC236}">
                <a16:creationId xmlns:a16="http://schemas.microsoft.com/office/drawing/2014/main" id="{059D9C02-358B-46F7-AE1E-5103E3495BE8}"/>
              </a:ext>
            </a:extLst>
          </p:cNvPr>
          <p:cNvCxnSpPr/>
          <p:nvPr/>
        </p:nvCxnSpPr>
        <p:spPr>
          <a:xfrm flipV="1">
            <a:off x="1000800" y="1908000"/>
            <a:ext cx="0" cy="263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5E01C52-8DEA-4EE6-9B3F-20AC363A2199}"/>
              </a:ext>
            </a:extLst>
          </p:cNvPr>
          <p:cNvCxnSpPr/>
          <p:nvPr/>
        </p:nvCxnSpPr>
        <p:spPr>
          <a:xfrm>
            <a:off x="628650" y="4399200"/>
            <a:ext cx="3943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18C4153-85C3-4309-987E-084C1ADBA173}"/>
              </a:ext>
            </a:extLst>
          </p:cNvPr>
          <p:cNvSpPr/>
          <p:nvPr/>
        </p:nvSpPr>
        <p:spPr>
          <a:xfrm>
            <a:off x="1209600" y="395280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BF6B8355-2AFA-42C0-9E04-DC1B5374BC6B}"/>
              </a:ext>
            </a:extLst>
          </p:cNvPr>
          <p:cNvSpPr/>
          <p:nvPr/>
        </p:nvSpPr>
        <p:spPr>
          <a:xfrm>
            <a:off x="1268552" y="355044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0747F763-5085-4227-9325-6F8EEE81D543}"/>
              </a:ext>
            </a:extLst>
          </p:cNvPr>
          <p:cNvSpPr/>
          <p:nvPr/>
        </p:nvSpPr>
        <p:spPr>
          <a:xfrm>
            <a:off x="1640702" y="354769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6548ABC4-5268-487A-A7C2-6EE1AF039AD8}"/>
              </a:ext>
            </a:extLst>
          </p:cNvPr>
          <p:cNvSpPr/>
          <p:nvPr/>
        </p:nvSpPr>
        <p:spPr>
          <a:xfrm>
            <a:off x="1640702" y="3122252"/>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F00FE066-118D-4E5F-91BC-E994C0610607}"/>
              </a:ext>
            </a:extLst>
          </p:cNvPr>
          <p:cNvSpPr/>
          <p:nvPr/>
        </p:nvSpPr>
        <p:spPr>
          <a:xfrm>
            <a:off x="687602" y="4334402"/>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F7866607-D3C6-476D-9369-26C725C6A88A}"/>
              </a:ext>
            </a:extLst>
          </p:cNvPr>
          <p:cNvSpPr/>
          <p:nvPr/>
        </p:nvSpPr>
        <p:spPr>
          <a:xfrm>
            <a:off x="1954800" y="284528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BB1082FE-3168-47C7-B345-59ACB2D3F513}"/>
              </a:ext>
            </a:extLst>
          </p:cNvPr>
          <p:cNvSpPr/>
          <p:nvPr/>
        </p:nvSpPr>
        <p:spPr>
          <a:xfrm>
            <a:off x="2258926" y="224344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157A50B7-98F9-42E3-9DCD-1526EE15897D}"/>
              </a:ext>
            </a:extLst>
          </p:cNvPr>
          <p:cNvSpPr/>
          <p:nvPr/>
        </p:nvSpPr>
        <p:spPr>
          <a:xfrm>
            <a:off x="2682001" y="257175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BB658D72-430D-4D2C-BC4D-4AEE85B959FA}"/>
              </a:ext>
            </a:extLst>
          </p:cNvPr>
          <p:cNvSpPr/>
          <p:nvPr/>
        </p:nvSpPr>
        <p:spPr>
          <a:xfrm>
            <a:off x="3013198" y="282367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945E5E01-8EDD-4E4A-9F29-0F597EFB7E79}"/>
              </a:ext>
            </a:extLst>
          </p:cNvPr>
          <p:cNvSpPr/>
          <p:nvPr/>
        </p:nvSpPr>
        <p:spPr>
          <a:xfrm>
            <a:off x="3342002" y="270000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B7F62372-F65F-44E8-8C4C-F6D7CF8495AF}"/>
              </a:ext>
            </a:extLst>
          </p:cNvPr>
          <p:cNvSpPr/>
          <p:nvPr/>
        </p:nvSpPr>
        <p:spPr>
          <a:xfrm>
            <a:off x="3653099" y="306585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D44C024C-BD98-46E5-B919-6DA53792EFEB}"/>
              </a:ext>
            </a:extLst>
          </p:cNvPr>
          <p:cNvSpPr/>
          <p:nvPr/>
        </p:nvSpPr>
        <p:spPr>
          <a:xfrm>
            <a:off x="3907798" y="320780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542AA50C-98EC-4DD5-9349-8D45CC741B4F}"/>
              </a:ext>
            </a:extLst>
          </p:cNvPr>
          <p:cNvSpPr/>
          <p:nvPr/>
        </p:nvSpPr>
        <p:spPr>
          <a:xfrm>
            <a:off x="3925794" y="286806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4035119B-C37B-487C-99D1-BB0A64754047}"/>
              </a:ext>
            </a:extLst>
          </p:cNvPr>
          <p:cNvSpPr/>
          <p:nvPr/>
        </p:nvSpPr>
        <p:spPr>
          <a:xfrm>
            <a:off x="4048189" y="379040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0DDA049E-AC2D-4BFA-A48C-BA197EB66D27}"/>
              </a:ext>
            </a:extLst>
          </p:cNvPr>
          <p:cNvSpPr/>
          <p:nvPr/>
        </p:nvSpPr>
        <p:spPr>
          <a:xfrm>
            <a:off x="4369792" y="3931839"/>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A2609543-75FF-4E7F-AD04-9FDCCE2A68C7}"/>
              </a:ext>
            </a:extLst>
          </p:cNvPr>
          <p:cNvSpPr/>
          <p:nvPr/>
        </p:nvSpPr>
        <p:spPr>
          <a:xfrm>
            <a:off x="4351793" y="345727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4EF37D01-1AD9-4AC7-825B-AAAC9EF3EA45}"/>
              </a:ext>
            </a:extLst>
          </p:cNvPr>
          <p:cNvSpPr/>
          <p:nvPr/>
        </p:nvSpPr>
        <p:spPr>
          <a:xfrm>
            <a:off x="2398119" y="273409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27" name="Content Placeholder 6">
                <a:extLst>
                  <a:ext uri="{FF2B5EF4-FFF2-40B4-BE49-F238E27FC236}">
                    <a16:creationId xmlns:a16="http://schemas.microsoft.com/office/drawing/2014/main" id="{E353F42C-95EE-4B1C-A809-E27B72B5E88F}"/>
                  </a:ext>
                </a:extLst>
              </p:cNvPr>
              <p:cNvSpPr txBox="1">
                <a:spLocks/>
              </p:cNvSpPr>
              <p:nvPr/>
            </p:nvSpPr>
            <p:spPr>
              <a:xfrm>
                <a:off x="5079601" y="1532263"/>
                <a:ext cx="3876150" cy="3183736"/>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266700" indent="-266700"/>
                <a:r>
                  <a:rPr lang="en-SG" sz="1800" dirty="0"/>
                  <a:t>We know it should be a quadratic graph </a:t>
                </a:r>
              </a:p>
              <a:p>
                <a:pPr marL="266700" indent="-266700"/>
                <a:endParaRPr lang="en-SG" sz="1800" dirty="0"/>
              </a:p>
              <a:p>
                <a:pPr marL="266700" indent="-266700"/>
                <a:r>
                  <a:rPr lang="en-SG" sz="1800" dirty="0">
                    <a:sym typeface="Wingdings" panose="05000000000000000000" pitchFamily="2" charset="2"/>
                  </a:rPr>
                  <a:t>Let’s assume the best fit graph would be </a:t>
                </a:r>
                <a14:m>
                  <m:oMath xmlns:m="http://schemas.openxmlformats.org/officeDocument/2006/math">
                    <m:r>
                      <a:rPr lang="en-SG" sz="1800" i="1" dirty="0" smtClean="0">
                        <a:latin typeface="Cambria Math" panose="02040503050406030204" pitchFamily="18" charset="0"/>
                        <a:sym typeface="Wingdings" panose="05000000000000000000" pitchFamily="2" charset="2"/>
                      </a:rPr>
                      <m:t>𝑦</m:t>
                    </m:r>
                    <m:r>
                      <a:rPr lang="en-SG" sz="1800" i="1" dirty="0" smtClean="0">
                        <a:latin typeface="Cambria Math" panose="02040503050406030204" pitchFamily="18" charset="0"/>
                        <a:sym typeface="Wingdings" panose="05000000000000000000" pitchFamily="2" charset="2"/>
                      </a:rPr>
                      <m:t> =−3</m:t>
                    </m:r>
                    <m:sSup>
                      <m:sSupPr>
                        <m:ctrlPr>
                          <a:rPr lang="en-SG" sz="1800" i="1" dirty="0">
                            <a:latin typeface="Cambria Math" panose="02040503050406030204" pitchFamily="18" charset="0"/>
                            <a:sym typeface="Wingdings" panose="05000000000000000000" pitchFamily="2" charset="2"/>
                          </a:rPr>
                        </m:ctrlPr>
                      </m:sSupPr>
                      <m:e>
                        <m:r>
                          <a:rPr lang="en-SG" sz="1800" i="1" dirty="0">
                            <a:latin typeface="Cambria Math" panose="02040503050406030204" pitchFamily="18" charset="0"/>
                            <a:sym typeface="Wingdings" panose="05000000000000000000" pitchFamily="2" charset="2"/>
                          </a:rPr>
                          <m:t>𝑥</m:t>
                        </m:r>
                      </m:e>
                      <m:sup>
                        <m:r>
                          <a:rPr lang="en-SG" sz="1800" i="1" dirty="0">
                            <a:latin typeface="Cambria Math" panose="02040503050406030204" pitchFamily="18" charset="0"/>
                            <a:sym typeface="Wingdings" panose="05000000000000000000" pitchFamily="2" charset="2"/>
                          </a:rPr>
                          <m:t>2</m:t>
                        </m:r>
                      </m:sup>
                    </m:sSup>
                    <m:r>
                      <a:rPr lang="en-SG" sz="1800" i="1" dirty="0">
                        <a:latin typeface="Cambria Math" panose="02040503050406030204" pitchFamily="18" charset="0"/>
                        <a:sym typeface="Wingdings" panose="05000000000000000000" pitchFamily="2" charset="2"/>
                      </a:rPr>
                      <m:t>+</m:t>
                    </m:r>
                    <m:r>
                      <a:rPr lang="en-SG" sz="1800" i="1" dirty="0">
                        <a:latin typeface="Cambria Math" panose="02040503050406030204" pitchFamily="18" charset="0"/>
                        <a:sym typeface="Wingdings" panose="05000000000000000000" pitchFamily="2" charset="2"/>
                      </a:rPr>
                      <m:t>𝑥</m:t>
                    </m:r>
                    <m:r>
                      <a:rPr lang="en-SG" sz="1800" i="1" dirty="0">
                        <a:latin typeface="Cambria Math" panose="02040503050406030204" pitchFamily="18" charset="0"/>
                        <a:sym typeface="Wingdings" panose="05000000000000000000" pitchFamily="2" charset="2"/>
                      </a:rPr>
                      <m:t>+0.5</m:t>
                    </m:r>
                  </m:oMath>
                </a14:m>
                <a:endParaRPr lang="en-SG" sz="1800" dirty="0">
                  <a:sym typeface="Wingdings" panose="05000000000000000000" pitchFamily="2" charset="2"/>
                </a:endParaRPr>
              </a:p>
            </p:txBody>
          </p:sp>
        </mc:Choice>
        <mc:Fallback xmlns="">
          <p:sp>
            <p:nvSpPr>
              <p:cNvPr id="27" name="Content Placeholder 6">
                <a:extLst>
                  <a:ext uri="{FF2B5EF4-FFF2-40B4-BE49-F238E27FC236}">
                    <a16:creationId xmlns:a16="http://schemas.microsoft.com/office/drawing/2014/main" id="{E353F42C-95EE-4B1C-A809-E27B72B5E88F}"/>
                  </a:ext>
                </a:extLst>
              </p:cNvPr>
              <p:cNvSpPr txBox="1">
                <a:spLocks noRot="1" noChangeAspect="1" noMove="1" noResize="1" noEditPoints="1" noAdjustHandles="1" noChangeArrowheads="1" noChangeShapeType="1" noTextEdit="1"/>
              </p:cNvSpPr>
              <p:nvPr/>
            </p:nvSpPr>
            <p:spPr>
              <a:xfrm>
                <a:off x="5079601" y="1532263"/>
                <a:ext cx="3876150" cy="3183736"/>
              </a:xfrm>
              <a:prstGeom prst="rect">
                <a:avLst/>
              </a:prstGeom>
              <a:blipFill>
                <a:blip r:embed="rId2"/>
                <a:stretch>
                  <a:fillRect l="-786"/>
                </a:stretch>
              </a:blipFill>
              <a:ln>
                <a:noFill/>
              </a:ln>
            </p:spPr>
            <p:txBody>
              <a:bodyPr/>
              <a:lstStyle/>
              <a:p>
                <a:r>
                  <a:rPr lang="en-SG">
                    <a:noFill/>
                  </a:rPr>
                  <a:t> </a:t>
                </a:r>
              </a:p>
            </p:txBody>
          </p:sp>
        </mc:Fallback>
      </mc:AlternateContent>
      <p:sp>
        <p:nvSpPr>
          <p:cNvPr id="9" name="Freeform: Shape 8">
            <a:extLst>
              <a:ext uri="{FF2B5EF4-FFF2-40B4-BE49-F238E27FC236}">
                <a16:creationId xmlns:a16="http://schemas.microsoft.com/office/drawing/2014/main" id="{9318749A-3B59-43DE-A1F0-C4D3FBA4859D}"/>
              </a:ext>
            </a:extLst>
          </p:cNvPr>
          <p:cNvSpPr/>
          <p:nvPr/>
        </p:nvSpPr>
        <p:spPr>
          <a:xfrm>
            <a:off x="493763" y="2536770"/>
            <a:ext cx="4230637" cy="2258608"/>
          </a:xfrm>
          <a:custGeom>
            <a:avLst/>
            <a:gdLst>
              <a:gd name="connsiteX0" fmla="*/ 141037 w 4230637"/>
              <a:gd name="connsiteY0" fmla="*/ 2081007 h 2258608"/>
              <a:gd name="connsiteX1" fmla="*/ 198637 w 4230637"/>
              <a:gd name="connsiteY1" fmla="*/ 2052207 h 2258608"/>
              <a:gd name="connsiteX2" fmla="*/ 2056237 w 4230637"/>
              <a:gd name="connsiteY2" fmla="*/ 7407 h 2258608"/>
              <a:gd name="connsiteX3" fmla="*/ 4230637 w 4230637"/>
              <a:gd name="connsiteY3" fmla="*/ 1361007 h 2258608"/>
            </a:gdLst>
            <a:ahLst/>
            <a:cxnLst>
              <a:cxn ang="0">
                <a:pos x="connsiteX0" y="connsiteY0"/>
              </a:cxn>
              <a:cxn ang="0">
                <a:pos x="connsiteX1" y="connsiteY1"/>
              </a:cxn>
              <a:cxn ang="0">
                <a:pos x="connsiteX2" y="connsiteY2"/>
              </a:cxn>
              <a:cxn ang="0">
                <a:pos x="connsiteX3" y="connsiteY3"/>
              </a:cxn>
            </a:cxnLst>
            <a:rect l="l" t="t" r="r" b="b"/>
            <a:pathLst>
              <a:path w="4230637" h="2258608">
                <a:moveTo>
                  <a:pt x="141037" y="2081007"/>
                </a:moveTo>
                <a:cubicBezTo>
                  <a:pt x="10237" y="2239407"/>
                  <a:pt x="-120563" y="2397807"/>
                  <a:pt x="198637" y="2052207"/>
                </a:cubicBezTo>
                <a:cubicBezTo>
                  <a:pt x="517837" y="1706607"/>
                  <a:pt x="1384237" y="122607"/>
                  <a:pt x="2056237" y="7407"/>
                </a:cubicBezTo>
                <a:cubicBezTo>
                  <a:pt x="2728237" y="-107793"/>
                  <a:pt x="3871837" y="1155807"/>
                  <a:pt x="4230637" y="136100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08797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Overfitting</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491850" y="1144301"/>
            <a:ext cx="3876150" cy="5116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buNone/>
            </a:pPr>
            <a:r>
              <a:rPr lang="en-SG" dirty="0"/>
              <a:t>If we have the following graph </a:t>
            </a:r>
            <a:endParaRPr lang="en-SG" dirty="0">
              <a:sym typeface="Wingdings" panose="05000000000000000000" pitchFamily="2" charset="2"/>
            </a:endParaRP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cxnSp>
        <p:nvCxnSpPr>
          <p:cNvPr id="4" name="Straight Arrow Connector 3">
            <a:extLst>
              <a:ext uri="{FF2B5EF4-FFF2-40B4-BE49-F238E27FC236}">
                <a16:creationId xmlns:a16="http://schemas.microsoft.com/office/drawing/2014/main" id="{059D9C02-358B-46F7-AE1E-5103E3495BE8}"/>
              </a:ext>
            </a:extLst>
          </p:cNvPr>
          <p:cNvCxnSpPr/>
          <p:nvPr/>
        </p:nvCxnSpPr>
        <p:spPr>
          <a:xfrm flipV="1">
            <a:off x="1000800" y="1908000"/>
            <a:ext cx="0" cy="263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5E01C52-8DEA-4EE6-9B3F-20AC363A2199}"/>
              </a:ext>
            </a:extLst>
          </p:cNvPr>
          <p:cNvCxnSpPr/>
          <p:nvPr/>
        </p:nvCxnSpPr>
        <p:spPr>
          <a:xfrm>
            <a:off x="628650" y="4399200"/>
            <a:ext cx="3943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18C4153-85C3-4309-987E-084C1ADBA173}"/>
              </a:ext>
            </a:extLst>
          </p:cNvPr>
          <p:cNvSpPr/>
          <p:nvPr/>
        </p:nvSpPr>
        <p:spPr>
          <a:xfrm>
            <a:off x="1209600" y="395280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BF6B8355-2AFA-42C0-9E04-DC1B5374BC6B}"/>
              </a:ext>
            </a:extLst>
          </p:cNvPr>
          <p:cNvSpPr/>
          <p:nvPr/>
        </p:nvSpPr>
        <p:spPr>
          <a:xfrm>
            <a:off x="1268552" y="355044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0747F763-5085-4227-9325-6F8EEE81D543}"/>
              </a:ext>
            </a:extLst>
          </p:cNvPr>
          <p:cNvSpPr/>
          <p:nvPr/>
        </p:nvSpPr>
        <p:spPr>
          <a:xfrm>
            <a:off x="1640702" y="354769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6548ABC4-5268-487A-A7C2-6EE1AF039AD8}"/>
              </a:ext>
            </a:extLst>
          </p:cNvPr>
          <p:cNvSpPr/>
          <p:nvPr/>
        </p:nvSpPr>
        <p:spPr>
          <a:xfrm>
            <a:off x="1640702" y="3122252"/>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F00FE066-118D-4E5F-91BC-E994C0610607}"/>
              </a:ext>
            </a:extLst>
          </p:cNvPr>
          <p:cNvSpPr/>
          <p:nvPr/>
        </p:nvSpPr>
        <p:spPr>
          <a:xfrm>
            <a:off x="687602" y="4334402"/>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F7866607-D3C6-476D-9369-26C725C6A88A}"/>
              </a:ext>
            </a:extLst>
          </p:cNvPr>
          <p:cNvSpPr/>
          <p:nvPr/>
        </p:nvSpPr>
        <p:spPr>
          <a:xfrm>
            <a:off x="1954800" y="284528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BB1082FE-3168-47C7-B345-59ACB2D3F513}"/>
              </a:ext>
            </a:extLst>
          </p:cNvPr>
          <p:cNvSpPr/>
          <p:nvPr/>
        </p:nvSpPr>
        <p:spPr>
          <a:xfrm>
            <a:off x="2258926" y="224344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157A50B7-98F9-42E3-9DCD-1526EE15897D}"/>
              </a:ext>
            </a:extLst>
          </p:cNvPr>
          <p:cNvSpPr/>
          <p:nvPr/>
        </p:nvSpPr>
        <p:spPr>
          <a:xfrm>
            <a:off x="2682001" y="2571750"/>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BB658D72-430D-4D2C-BC4D-4AEE85B959FA}"/>
              </a:ext>
            </a:extLst>
          </p:cNvPr>
          <p:cNvSpPr/>
          <p:nvPr/>
        </p:nvSpPr>
        <p:spPr>
          <a:xfrm>
            <a:off x="3013198" y="282367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945E5E01-8EDD-4E4A-9F29-0F597EFB7E79}"/>
              </a:ext>
            </a:extLst>
          </p:cNvPr>
          <p:cNvSpPr/>
          <p:nvPr/>
        </p:nvSpPr>
        <p:spPr>
          <a:xfrm>
            <a:off x="3342002" y="270000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B7F62372-F65F-44E8-8C4C-F6D7CF8495AF}"/>
              </a:ext>
            </a:extLst>
          </p:cNvPr>
          <p:cNvSpPr/>
          <p:nvPr/>
        </p:nvSpPr>
        <p:spPr>
          <a:xfrm>
            <a:off x="3653099" y="306585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D44C024C-BD98-46E5-B919-6DA53792EFEB}"/>
              </a:ext>
            </a:extLst>
          </p:cNvPr>
          <p:cNvSpPr/>
          <p:nvPr/>
        </p:nvSpPr>
        <p:spPr>
          <a:xfrm>
            <a:off x="3907798" y="320780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542AA50C-98EC-4DD5-9349-8D45CC741B4F}"/>
              </a:ext>
            </a:extLst>
          </p:cNvPr>
          <p:cNvSpPr/>
          <p:nvPr/>
        </p:nvSpPr>
        <p:spPr>
          <a:xfrm>
            <a:off x="3925794" y="286806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4035119B-C37B-487C-99D1-BB0A64754047}"/>
              </a:ext>
            </a:extLst>
          </p:cNvPr>
          <p:cNvSpPr/>
          <p:nvPr/>
        </p:nvSpPr>
        <p:spPr>
          <a:xfrm>
            <a:off x="4048189" y="3790401"/>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0DDA049E-AC2D-4BFA-A48C-BA197EB66D27}"/>
              </a:ext>
            </a:extLst>
          </p:cNvPr>
          <p:cNvSpPr/>
          <p:nvPr/>
        </p:nvSpPr>
        <p:spPr>
          <a:xfrm>
            <a:off x="4369792" y="3931839"/>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A2609543-75FF-4E7F-AD04-9FDCCE2A68C7}"/>
              </a:ext>
            </a:extLst>
          </p:cNvPr>
          <p:cNvSpPr/>
          <p:nvPr/>
        </p:nvSpPr>
        <p:spPr>
          <a:xfrm>
            <a:off x="4351793" y="3457276"/>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4EF37D01-1AD9-4AC7-825B-AAAC9EF3EA45}"/>
              </a:ext>
            </a:extLst>
          </p:cNvPr>
          <p:cNvSpPr/>
          <p:nvPr/>
        </p:nvSpPr>
        <p:spPr>
          <a:xfrm>
            <a:off x="2398119" y="2734094"/>
            <a:ext cx="208798" cy="20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27" name="Content Placeholder 6">
                <a:extLst>
                  <a:ext uri="{FF2B5EF4-FFF2-40B4-BE49-F238E27FC236}">
                    <a16:creationId xmlns:a16="http://schemas.microsoft.com/office/drawing/2014/main" id="{E353F42C-95EE-4B1C-A809-E27B72B5E88F}"/>
                  </a:ext>
                </a:extLst>
              </p:cNvPr>
              <p:cNvSpPr txBox="1">
                <a:spLocks/>
              </p:cNvSpPr>
              <p:nvPr/>
            </p:nvSpPr>
            <p:spPr>
              <a:xfrm>
                <a:off x="4906201" y="1351023"/>
                <a:ext cx="4126796" cy="357377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266700" indent="-266700"/>
                <a:r>
                  <a:rPr lang="en-SG" sz="1600" dirty="0"/>
                  <a:t>We know it should be a quadratic graph </a:t>
                </a:r>
              </a:p>
              <a:p>
                <a:pPr marL="266700" indent="-266700"/>
                <a:endParaRPr lang="en-SG" sz="1600" dirty="0"/>
              </a:p>
              <a:p>
                <a:pPr marL="266700" indent="-266700"/>
                <a:r>
                  <a:rPr lang="en-SG" sz="1600" dirty="0">
                    <a:sym typeface="Wingdings" panose="05000000000000000000" pitchFamily="2" charset="2"/>
                  </a:rPr>
                  <a:t>Let’s assume the best fit graph would be </a:t>
                </a:r>
                <a14:m>
                  <m:oMath xmlns:m="http://schemas.openxmlformats.org/officeDocument/2006/math">
                    <m:r>
                      <a:rPr lang="en-SG" sz="1600" i="1" dirty="0" smtClean="0">
                        <a:latin typeface="Cambria Math" panose="02040503050406030204" pitchFamily="18" charset="0"/>
                        <a:sym typeface="Wingdings" panose="05000000000000000000" pitchFamily="2" charset="2"/>
                      </a:rPr>
                      <m:t>𝑦</m:t>
                    </m:r>
                    <m:r>
                      <a:rPr lang="en-SG" sz="1600" i="1" dirty="0" smtClean="0">
                        <a:latin typeface="Cambria Math" panose="02040503050406030204" pitchFamily="18" charset="0"/>
                        <a:sym typeface="Wingdings" panose="05000000000000000000" pitchFamily="2" charset="2"/>
                      </a:rPr>
                      <m:t> = −3</m:t>
                    </m:r>
                    <m:sSup>
                      <m:sSupPr>
                        <m:ctrlPr>
                          <a:rPr lang="en-SG" sz="1600" i="1" dirty="0" smtClean="0">
                            <a:latin typeface="Cambria Math" panose="02040503050406030204" pitchFamily="18" charset="0"/>
                            <a:sym typeface="Wingdings" panose="05000000000000000000" pitchFamily="2" charset="2"/>
                          </a:rPr>
                        </m:ctrlPr>
                      </m:sSupPr>
                      <m:e>
                        <m:r>
                          <a:rPr lang="en-SG" sz="1600" b="0" i="1" dirty="0" smtClean="0">
                            <a:latin typeface="Cambria Math" panose="02040503050406030204" pitchFamily="18" charset="0"/>
                            <a:sym typeface="Wingdings" panose="05000000000000000000" pitchFamily="2" charset="2"/>
                          </a:rPr>
                          <m:t>𝑥</m:t>
                        </m:r>
                      </m:e>
                      <m:sup>
                        <m:r>
                          <a:rPr lang="en-SG" sz="1600" b="0" i="1" dirty="0" smtClean="0">
                            <a:latin typeface="Cambria Math" panose="02040503050406030204" pitchFamily="18" charset="0"/>
                            <a:sym typeface="Wingdings" panose="05000000000000000000" pitchFamily="2" charset="2"/>
                          </a:rPr>
                          <m:t>2</m:t>
                        </m:r>
                      </m:sup>
                    </m:sSup>
                    <m:r>
                      <a:rPr lang="en-SG" sz="1600" i="1" dirty="0" smtClean="0">
                        <a:latin typeface="Cambria Math" panose="02040503050406030204" pitchFamily="18" charset="0"/>
                        <a:sym typeface="Wingdings" panose="05000000000000000000" pitchFamily="2" charset="2"/>
                      </a:rPr>
                      <m:t>+</m:t>
                    </m:r>
                    <m:r>
                      <a:rPr lang="en-SG" sz="1600" b="0" i="1" dirty="0" smtClean="0">
                        <a:latin typeface="Cambria Math" panose="02040503050406030204" pitchFamily="18" charset="0"/>
                        <a:sym typeface="Wingdings" panose="05000000000000000000" pitchFamily="2" charset="2"/>
                      </a:rPr>
                      <m:t>𝑥</m:t>
                    </m:r>
                    <m:r>
                      <a:rPr lang="en-SG" sz="1600" b="0" i="1" dirty="0" smtClean="0">
                        <a:latin typeface="Cambria Math" panose="02040503050406030204" pitchFamily="18" charset="0"/>
                        <a:sym typeface="Wingdings" panose="05000000000000000000" pitchFamily="2" charset="2"/>
                      </a:rPr>
                      <m:t>+0.5</m:t>
                    </m:r>
                  </m:oMath>
                </a14:m>
                <a:endParaRPr lang="en-SG" sz="1600" dirty="0">
                  <a:sym typeface="Wingdings" panose="05000000000000000000" pitchFamily="2" charset="2"/>
                </a:endParaRPr>
              </a:p>
              <a:p>
                <a:pPr marL="266700" indent="-266700"/>
                <a:endParaRPr lang="en-SG" sz="1600" dirty="0">
                  <a:sym typeface="Wingdings" panose="05000000000000000000" pitchFamily="2" charset="2"/>
                </a:endParaRPr>
              </a:p>
              <a:p>
                <a:pPr marL="266700" indent="-266700"/>
                <a:r>
                  <a:rPr lang="en-SG" sz="1600" dirty="0">
                    <a:sym typeface="Wingdings" panose="05000000000000000000" pitchFamily="2" charset="2"/>
                  </a:rPr>
                  <a:t>If we fit with a higher order arbitrary polynomial function, </a:t>
                </a:r>
                <a14:m>
                  <m:oMath xmlns:m="http://schemas.openxmlformats.org/officeDocument/2006/math">
                    <m:r>
                      <a:rPr lang="en-SG" sz="1600" i="1" dirty="0" smtClean="0">
                        <a:latin typeface="Cambria Math" panose="02040503050406030204" pitchFamily="18" charset="0"/>
                        <a:sym typeface="Wingdings" panose="05000000000000000000" pitchFamily="2" charset="2"/>
                      </a:rPr>
                      <m:t>𝑦</m:t>
                    </m:r>
                    <m:r>
                      <a:rPr lang="en-SG" sz="1600" i="1" dirty="0" smtClean="0">
                        <a:latin typeface="Cambria Math" panose="02040503050406030204" pitchFamily="18" charset="0"/>
                        <a:sym typeface="Wingdings" panose="05000000000000000000" pitchFamily="2" charset="2"/>
                      </a:rPr>
                      <m:t> = 0.4</m:t>
                    </m:r>
                    <m:sSup>
                      <m:sSupPr>
                        <m:ctrlPr>
                          <a:rPr lang="en-SG" sz="1600" i="1" dirty="0" smtClean="0">
                            <a:latin typeface="Cambria Math" panose="02040503050406030204" pitchFamily="18" charset="0"/>
                            <a:sym typeface="Wingdings" panose="05000000000000000000" pitchFamily="2" charset="2"/>
                          </a:rPr>
                        </m:ctrlPr>
                      </m:sSupPr>
                      <m:e>
                        <m:r>
                          <a:rPr lang="en-SG" sz="1600" b="0" i="1" dirty="0" smtClean="0">
                            <a:latin typeface="Cambria Math" panose="02040503050406030204" pitchFamily="18" charset="0"/>
                            <a:sym typeface="Wingdings" panose="05000000000000000000" pitchFamily="2" charset="2"/>
                          </a:rPr>
                          <m:t>𝑥</m:t>
                        </m:r>
                      </m:e>
                      <m:sup>
                        <m:r>
                          <a:rPr lang="en-SG" sz="1600" b="0" i="1" dirty="0" smtClean="0">
                            <a:latin typeface="Cambria Math" panose="02040503050406030204" pitchFamily="18" charset="0"/>
                            <a:sym typeface="Wingdings" panose="05000000000000000000" pitchFamily="2" charset="2"/>
                          </a:rPr>
                          <m:t>8</m:t>
                        </m:r>
                      </m:sup>
                    </m:sSup>
                    <m:r>
                      <a:rPr lang="en-SG" sz="1600" b="0" i="1" dirty="0" smtClean="0">
                        <a:latin typeface="Cambria Math" panose="02040503050406030204" pitchFamily="18" charset="0"/>
                        <a:sym typeface="Wingdings" panose="05000000000000000000" pitchFamily="2" charset="2"/>
                      </a:rPr>
                      <m:t>+1</m:t>
                    </m:r>
                    <m:r>
                      <a:rPr lang="en-SG" sz="1600" i="1" dirty="0">
                        <a:latin typeface="Cambria Math" panose="02040503050406030204" pitchFamily="18" charset="0"/>
                        <a:sym typeface="Wingdings" panose="05000000000000000000" pitchFamily="2" charset="2"/>
                      </a:rPr>
                      <m:t>.</m:t>
                    </m:r>
                    <m:r>
                      <a:rPr lang="en-SG" sz="1600" b="0" i="1" dirty="0" smtClean="0">
                        <a:latin typeface="Cambria Math" panose="02040503050406030204" pitchFamily="18" charset="0"/>
                        <a:sym typeface="Wingdings" panose="05000000000000000000" pitchFamily="2" charset="2"/>
                      </a:rPr>
                      <m:t>9</m:t>
                    </m:r>
                    <m:sSup>
                      <m:sSupPr>
                        <m:ctrlPr>
                          <a:rPr lang="en-SG" sz="1600" i="1" dirty="0">
                            <a:latin typeface="Cambria Math" panose="02040503050406030204" pitchFamily="18" charset="0"/>
                            <a:sym typeface="Wingdings" panose="05000000000000000000" pitchFamily="2" charset="2"/>
                          </a:rPr>
                        </m:ctrlPr>
                      </m:sSupPr>
                      <m:e>
                        <m:r>
                          <a:rPr lang="en-SG" sz="1600" i="1" dirty="0">
                            <a:latin typeface="Cambria Math" panose="02040503050406030204" pitchFamily="18" charset="0"/>
                            <a:sym typeface="Wingdings" panose="05000000000000000000" pitchFamily="2" charset="2"/>
                          </a:rPr>
                          <m:t>𝑥</m:t>
                        </m:r>
                      </m:e>
                      <m:sup>
                        <m:r>
                          <a:rPr lang="en-SG" sz="1600" b="0" i="1" dirty="0" smtClean="0">
                            <a:latin typeface="Cambria Math" panose="02040503050406030204" pitchFamily="18" charset="0"/>
                            <a:sym typeface="Wingdings" panose="05000000000000000000" pitchFamily="2" charset="2"/>
                          </a:rPr>
                          <m:t>7</m:t>
                        </m:r>
                      </m:sup>
                    </m:sSup>
                    <m:r>
                      <a:rPr lang="en-SG" sz="1600" b="0" i="1" dirty="0" smtClean="0">
                        <a:latin typeface="Cambria Math" panose="02040503050406030204" pitchFamily="18" charset="0"/>
                        <a:sym typeface="Wingdings" panose="05000000000000000000" pitchFamily="2" charset="2"/>
                      </a:rPr>
                      <m:t>−1</m:t>
                    </m:r>
                    <m:r>
                      <a:rPr lang="en-SG" sz="1600" i="1" dirty="0">
                        <a:latin typeface="Cambria Math" panose="02040503050406030204" pitchFamily="18" charset="0"/>
                        <a:sym typeface="Wingdings" panose="05000000000000000000" pitchFamily="2" charset="2"/>
                      </a:rPr>
                      <m:t>.4</m:t>
                    </m:r>
                    <m:sSup>
                      <m:sSupPr>
                        <m:ctrlPr>
                          <a:rPr lang="en-SG" sz="1600" i="1" dirty="0">
                            <a:latin typeface="Cambria Math" panose="02040503050406030204" pitchFamily="18" charset="0"/>
                            <a:sym typeface="Wingdings" panose="05000000000000000000" pitchFamily="2" charset="2"/>
                          </a:rPr>
                        </m:ctrlPr>
                      </m:sSupPr>
                      <m:e>
                        <m:r>
                          <a:rPr lang="en-SG" sz="1600" i="1" dirty="0">
                            <a:latin typeface="Cambria Math" panose="02040503050406030204" pitchFamily="18" charset="0"/>
                            <a:sym typeface="Wingdings" panose="05000000000000000000" pitchFamily="2" charset="2"/>
                          </a:rPr>
                          <m:t>𝑥</m:t>
                        </m:r>
                      </m:e>
                      <m:sup>
                        <m:r>
                          <a:rPr lang="en-SG" sz="1600" b="0" i="1" dirty="0" smtClean="0">
                            <a:latin typeface="Cambria Math" panose="02040503050406030204" pitchFamily="18" charset="0"/>
                            <a:sym typeface="Wingdings" panose="05000000000000000000" pitchFamily="2" charset="2"/>
                          </a:rPr>
                          <m:t>6</m:t>
                        </m:r>
                      </m:sup>
                    </m:sSup>
                    <m:r>
                      <a:rPr lang="en-SG" sz="1600" b="0" i="1" dirty="0" smtClean="0">
                        <a:latin typeface="Cambria Math" panose="02040503050406030204" pitchFamily="18" charset="0"/>
                        <a:sym typeface="Wingdings" panose="05000000000000000000" pitchFamily="2" charset="2"/>
                      </a:rPr>
                      <m:t>+</m:t>
                    </m:r>
                    <m:r>
                      <a:rPr lang="en-SG" sz="1600" b="0" i="1" dirty="0" smtClean="0">
                        <a:latin typeface="Cambria Math" panose="02040503050406030204" pitchFamily="18" charset="0"/>
                        <a:ea typeface="Cambria Math" panose="02040503050406030204" pitchFamily="18" charset="0"/>
                        <a:sym typeface="Wingdings" panose="05000000000000000000" pitchFamily="2" charset="2"/>
                      </a:rPr>
                      <m:t>⋯+1.9</m:t>
                    </m:r>
                  </m:oMath>
                </a14:m>
                <a:r>
                  <a:rPr lang="en-SG" sz="1600" dirty="0">
                    <a:sym typeface="Wingdings" panose="05000000000000000000" pitchFamily="2" charset="2"/>
                  </a:rPr>
                  <a:t>  overfit</a:t>
                </a:r>
              </a:p>
              <a:p>
                <a:pPr marL="266700" indent="-266700"/>
                <a:endParaRPr lang="en-SG" sz="1600" dirty="0">
                  <a:sym typeface="Wingdings" panose="05000000000000000000" pitchFamily="2" charset="2"/>
                </a:endParaRPr>
              </a:p>
              <a:p>
                <a:pPr marL="266700" indent="-266700"/>
                <a:r>
                  <a:rPr lang="en-SG" sz="1600" dirty="0">
                    <a:sym typeface="Wingdings" panose="05000000000000000000" pitchFamily="2" charset="2"/>
                  </a:rPr>
                  <a:t>Have too many parameters</a:t>
                </a:r>
              </a:p>
              <a:p>
                <a:pPr marL="723900" lvl="1" indent="-266700"/>
                <a:r>
                  <a:rPr lang="en-SG" sz="1400" dirty="0">
                    <a:sym typeface="Wingdings" panose="05000000000000000000" pitchFamily="2" charset="2"/>
                  </a:rPr>
                  <a:t>Quadratic – 3 parameters, m1, m2, b</a:t>
                </a:r>
              </a:p>
              <a:p>
                <a:pPr marL="723900" lvl="1" indent="-266700"/>
                <a:r>
                  <a:rPr lang="en-SG" sz="1400" dirty="0">
                    <a:sym typeface="Wingdings" panose="05000000000000000000" pitchFamily="2" charset="2"/>
                  </a:rPr>
                  <a:t>8</a:t>
                </a:r>
                <a:r>
                  <a:rPr lang="en-SG" sz="1400" baseline="30000" dirty="0">
                    <a:sym typeface="Wingdings" panose="05000000000000000000" pitchFamily="2" charset="2"/>
                  </a:rPr>
                  <a:t>th</a:t>
                </a:r>
                <a:r>
                  <a:rPr lang="en-SG" sz="1400" dirty="0">
                    <a:sym typeface="Wingdings" panose="05000000000000000000" pitchFamily="2" charset="2"/>
                  </a:rPr>
                  <a:t> order – 9 parameters, m1, m2, …, m8, b</a:t>
                </a:r>
              </a:p>
              <a:p>
                <a:pPr marL="723900" lvl="1" indent="-266700"/>
                <a:endParaRPr lang="en-SG" sz="1600" dirty="0">
                  <a:sym typeface="Wingdings" panose="05000000000000000000" pitchFamily="2" charset="2"/>
                </a:endParaRPr>
              </a:p>
            </p:txBody>
          </p:sp>
        </mc:Choice>
        <mc:Fallback xmlns="">
          <p:sp>
            <p:nvSpPr>
              <p:cNvPr id="27" name="Content Placeholder 6">
                <a:extLst>
                  <a:ext uri="{FF2B5EF4-FFF2-40B4-BE49-F238E27FC236}">
                    <a16:creationId xmlns:a16="http://schemas.microsoft.com/office/drawing/2014/main" id="{E353F42C-95EE-4B1C-A809-E27B72B5E88F}"/>
                  </a:ext>
                </a:extLst>
              </p:cNvPr>
              <p:cNvSpPr txBox="1">
                <a:spLocks noRot="1" noChangeAspect="1" noMove="1" noResize="1" noEditPoints="1" noAdjustHandles="1" noChangeArrowheads="1" noChangeShapeType="1" noTextEdit="1"/>
              </p:cNvSpPr>
              <p:nvPr/>
            </p:nvSpPr>
            <p:spPr>
              <a:xfrm>
                <a:off x="4906201" y="1351023"/>
                <a:ext cx="4126796" cy="3573775"/>
              </a:xfrm>
              <a:prstGeom prst="rect">
                <a:avLst/>
              </a:prstGeom>
              <a:blipFill>
                <a:blip r:embed="rId2"/>
                <a:stretch>
                  <a:fillRect l="-739"/>
                </a:stretch>
              </a:blipFill>
              <a:ln>
                <a:noFill/>
              </a:ln>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C8375EA4-2FC9-4C62-8180-EA7497B7200B}"/>
              </a:ext>
            </a:extLst>
          </p:cNvPr>
          <p:cNvSpPr/>
          <p:nvPr/>
        </p:nvSpPr>
        <p:spPr>
          <a:xfrm>
            <a:off x="777146" y="2102400"/>
            <a:ext cx="3744454" cy="2577600"/>
          </a:xfrm>
          <a:custGeom>
            <a:avLst/>
            <a:gdLst>
              <a:gd name="connsiteX0" fmla="*/ 7654 w 3744454"/>
              <a:gd name="connsiteY0" fmla="*/ 2577600 h 2577600"/>
              <a:gd name="connsiteX1" fmla="*/ 454 w 3744454"/>
              <a:gd name="connsiteY1" fmla="*/ 2534400 h 2577600"/>
              <a:gd name="connsiteX2" fmla="*/ 36454 w 3744454"/>
              <a:gd name="connsiteY2" fmla="*/ 2397600 h 2577600"/>
              <a:gd name="connsiteX3" fmla="*/ 50854 w 3744454"/>
              <a:gd name="connsiteY3" fmla="*/ 2325600 h 2577600"/>
              <a:gd name="connsiteX4" fmla="*/ 58054 w 3744454"/>
              <a:gd name="connsiteY4" fmla="*/ 2203200 h 2577600"/>
              <a:gd name="connsiteX5" fmla="*/ 65254 w 3744454"/>
              <a:gd name="connsiteY5" fmla="*/ 2145600 h 2577600"/>
              <a:gd name="connsiteX6" fmla="*/ 72454 w 3744454"/>
              <a:gd name="connsiteY6" fmla="*/ 2008800 h 2577600"/>
              <a:gd name="connsiteX7" fmla="*/ 94054 w 3744454"/>
              <a:gd name="connsiteY7" fmla="*/ 1908000 h 2577600"/>
              <a:gd name="connsiteX8" fmla="*/ 101254 w 3744454"/>
              <a:gd name="connsiteY8" fmla="*/ 1771200 h 2577600"/>
              <a:gd name="connsiteX9" fmla="*/ 115654 w 3744454"/>
              <a:gd name="connsiteY9" fmla="*/ 1749600 h 2577600"/>
              <a:gd name="connsiteX10" fmla="*/ 187654 w 3744454"/>
              <a:gd name="connsiteY10" fmla="*/ 1771200 h 2577600"/>
              <a:gd name="connsiteX11" fmla="*/ 353254 w 3744454"/>
              <a:gd name="connsiteY11" fmla="*/ 1922400 h 2577600"/>
              <a:gd name="connsiteX12" fmla="*/ 425254 w 3744454"/>
              <a:gd name="connsiteY12" fmla="*/ 2001600 h 2577600"/>
              <a:gd name="connsiteX13" fmla="*/ 439654 w 3744454"/>
              <a:gd name="connsiteY13" fmla="*/ 2030400 h 2577600"/>
              <a:gd name="connsiteX14" fmla="*/ 518854 w 3744454"/>
              <a:gd name="connsiteY14" fmla="*/ 2145600 h 2577600"/>
              <a:gd name="connsiteX15" fmla="*/ 583654 w 3744454"/>
              <a:gd name="connsiteY15" fmla="*/ 2232000 h 2577600"/>
              <a:gd name="connsiteX16" fmla="*/ 655654 w 3744454"/>
              <a:gd name="connsiteY16" fmla="*/ 2131200 h 2577600"/>
              <a:gd name="connsiteX17" fmla="*/ 662854 w 3744454"/>
              <a:gd name="connsiteY17" fmla="*/ 2066400 h 2577600"/>
              <a:gd name="connsiteX18" fmla="*/ 655654 w 3744454"/>
              <a:gd name="connsiteY18" fmla="*/ 1936800 h 2577600"/>
              <a:gd name="connsiteX19" fmla="*/ 641254 w 3744454"/>
              <a:gd name="connsiteY19" fmla="*/ 1893600 h 2577600"/>
              <a:gd name="connsiteX20" fmla="*/ 619654 w 3744454"/>
              <a:gd name="connsiteY20" fmla="*/ 1814400 h 2577600"/>
              <a:gd name="connsiteX21" fmla="*/ 612454 w 3744454"/>
              <a:gd name="connsiteY21" fmla="*/ 1288800 h 2577600"/>
              <a:gd name="connsiteX22" fmla="*/ 619654 w 3744454"/>
              <a:gd name="connsiteY22" fmla="*/ 1267200 h 2577600"/>
              <a:gd name="connsiteX23" fmla="*/ 878854 w 3744454"/>
              <a:gd name="connsiteY23" fmla="*/ 1504800 h 2577600"/>
              <a:gd name="connsiteX24" fmla="*/ 965254 w 3744454"/>
              <a:gd name="connsiteY24" fmla="*/ 1605600 h 2577600"/>
              <a:gd name="connsiteX25" fmla="*/ 1015654 w 3744454"/>
              <a:gd name="connsiteY25" fmla="*/ 1670400 h 2577600"/>
              <a:gd name="connsiteX26" fmla="*/ 1037254 w 3744454"/>
              <a:gd name="connsiteY26" fmla="*/ 1656000 h 2577600"/>
              <a:gd name="connsiteX27" fmla="*/ 1066054 w 3744454"/>
              <a:gd name="connsiteY27" fmla="*/ 1483200 h 2577600"/>
              <a:gd name="connsiteX28" fmla="*/ 1022854 w 3744454"/>
              <a:gd name="connsiteY28" fmla="*/ 1317600 h 2577600"/>
              <a:gd name="connsiteX29" fmla="*/ 1008454 w 3744454"/>
              <a:gd name="connsiteY29" fmla="*/ 1252800 h 2577600"/>
              <a:gd name="connsiteX30" fmla="*/ 979654 w 3744454"/>
              <a:gd name="connsiteY30" fmla="*/ 1000800 h 2577600"/>
              <a:gd name="connsiteX31" fmla="*/ 972454 w 3744454"/>
              <a:gd name="connsiteY31" fmla="*/ 878400 h 2577600"/>
              <a:gd name="connsiteX32" fmla="*/ 1030054 w 3744454"/>
              <a:gd name="connsiteY32" fmla="*/ 597600 h 2577600"/>
              <a:gd name="connsiteX33" fmla="*/ 1217254 w 3744454"/>
              <a:gd name="connsiteY33" fmla="*/ 885600 h 2577600"/>
              <a:gd name="connsiteX34" fmla="*/ 1274854 w 3744454"/>
              <a:gd name="connsiteY34" fmla="*/ 1058400 h 2577600"/>
              <a:gd name="connsiteX35" fmla="*/ 1339654 w 3744454"/>
              <a:gd name="connsiteY35" fmla="*/ 1137600 h 2577600"/>
              <a:gd name="connsiteX36" fmla="*/ 1397254 w 3744454"/>
              <a:gd name="connsiteY36" fmla="*/ 878400 h 2577600"/>
              <a:gd name="connsiteX37" fmla="*/ 1418854 w 3744454"/>
              <a:gd name="connsiteY37" fmla="*/ 691200 h 2577600"/>
              <a:gd name="connsiteX38" fmla="*/ 1490854 w 3744454"/>
              <a:gd name="connsiteY38" fmla="*/ 540000 h 2577600"/>
              <a:gd name="connsiteX39" fmla="*/ 1548454 w 3744454"/>
              <a:gd name="connsiteY39" fmla="*/ 309600 h 2577600"/>
              <a:gd name="connsiteX40" fmla="*/ 1570054 w 3744454"/>
              <a:gd name="connsiteY40" fmla="*/ 237600 h 2577600"/>
              <a:gd name="connsiteX41" fmla="*/ 1591654 w 3744454"/>
              <a:gd name="connsiteY41" fmla="*/ 136800 h 2577600"/>
              <a:gd name="connsiteX42" fmla="*/ 1613254 w 3744454"/>
              <a:gd name="connsiteY42" fmla="*/ 86400 h 2577600"/>
              <a:gd name="connsiteX43" fmla="*/ 1634854 w 3744454"/>
              <a:gd name="connsiteY43" fmla="*/ 0 h 2577600"/>
              <a:gd name="connsiteX44" fmla="*/ 1721254 w 3744454"/>
              <a:gd name="connsiteY44" fmla="*/ 136800 h 2577600"/>
              <a:gd name="connsiteX45" fmla="*/ 1735654 w 3744454"/>
              <a:gd name="connsiteY45" fmla="*/ 331200 h 2577600"/>
              <a:gd name="connsiteX46" fmla="*/ 1750054 w 3744454"/>
              <a:gd name="connsiteY46" fmla="*/ 597600 h 2577600"/>
              <a:gd name="connsiteX47" fmla="*/ 1764454 w 3744454"/>
              <a:gd name="connsiteY47" fmla="*/ 799200 h 2577600"/>
              <a:gd name="connsiteX48" fmla="*/ 1778854 w 3744454"/>
              <a:gd name="connsiteY48" fmla="*/ 864000 h 2577600"/>
              <a:gd name="connsiteX49" fmla="*/ 1793254 w 3744454"/>
              <a:gd name="connsiteY49" fmla="*/ 1008000 h 2577600"/>
              <a:gd name="connsiteX50" fmla="*/ 1807654 w 3744454"/>
              <a:gd name="connsiteY50" fmla="*/ 1036800 h 2577600"/>
              <a:gd name="connsiteX51" fmla="*/ 1850854 w 3744454"/>
              <a:gd name="connsiteY51" fmla="*/ 928800 h 2577600"/>
              <a:gd name="connsiteX52" fmla="*/ 1879654 w 3744454"/>
              <a:gd name="connsiteY52" fmla="*/ 828000 h 2577600"/>
              <a:gd name="connsiteX53" fmla="*/ 1937254 w 3744454"/>
              <a:gd name="connsiteY53" fmla="*/ 518400 h 2577600"/>
              <a:gd name="connsiteX54" fmla="*/ 2023654 w 3744454"/>
              <a:gd name="connsiteY54" fmla="*/ 345600 h 2577600"/>
              <a:gd name="connsiteX55" fmla="*/ 2095654 w 3744454"/>
              <a:gd name="connsiteY55" fmla="*/ 468000 h 2577600"/>
              <a:gd name="connsiteX56" fmla="*/ 2138854 w 3744454"/>
              <a:gd name="connsiteY56" fmla="*/ 626400 h 2577600"/>
              <a:gd name="connsiteX57" fmla="*/ 2182054 w 3744454"/>
              <a:gd name="connsiteY57" fmla="*/ 820800 h 2577600"/>
              <a:gd name="connsiteX58" fmla="*/ 2225254 w 3744454"/>
              <a:gd name="connsiteY58" fmla="*/ 1008000 h 2577600"/>
              <a:gd name="connsiteX59" fmla="*/ 2297254 w 3744454"/>
              <a:gd name="connsiteY59" fmla="*/ 1130400 h 2577600"/>
              <a:gd name="connsiteX60" fmla="*/ 2434054 w 3744454"/>
              <a:gd name="connsiteY60" fmla="*/ 1022400 h 2577600"/>
              <a:gd name="connsiteX61" fmla="*/ 2585254 w 3744454"/>
              <a:gd name="connsiteY61" fmla="*/ 763200 h 2577600"/>
              <a:gd name="connsiteX62" fmla="*/ 2642854 w 3744454"/>
              <a:gd name="connsiteY62" fmla="*/ 590400 h 2577600"/>
              <a:gd name="connsiteX63" fmla="*/ 2650054 w 3744454"/>
              <a:gd name="connsiteY63" fmla="*/ 554400 h 2577600"/>
              <a:gd name="connsiteX64" fmla="*/ 2678854 w 3744454"/>
              <a:gd name="connsiteY64" fmla="*/ 504000 h 2577600"/>
              <a:gd name="connsiteX65" fmla="*/ 2743654 w 3744454"/>
              <a:gd name="connsiteY65" fmla="*/ 554400 h 2577600"/>
              <a:gd name="connsiteX66" fmla="*/ 2801254 w 3744454"/>
              <a:gd name="connsiteY66" fmla="*/ 669600 h 2577600"/>
              <a:gd name="connsiteX67" fmla="*/ 2887654 w 3744454"/>
              <a:gd name="connsiteY67" fmla="*/ 936000 h 2577600"/>
              <a:gd name="connsiteX68" fmla="*/ 2916454 w 3744454"/>
              <a:gd name="connsiteY68" fmla="*/ 1101600 h 2577600"/>
              <a:gd name="connsiteX69" fmla="*/ 2952454 w 3744454"/>
              <a:gd name="connsiteY69" fmla="*/ 1296000 h 2577600"/>
              <a:gd name="connsiteX70" fmla="*/ 3017254 w 3744454"/>
              <a:gd name="connsiteY70" fmla="*/ 1058400 h 2577600"/>
              <a:gd name="connsiteX71" fmla="*/ 3046054 w 3744454"/>
              <a:gd name="connsiteY71" fmla="*/ 943200 h 2577600"/>
              <a:gd name="connsiteX72" fmla="*/ 3053254 w 3744454"/>
              <a:gd name="connsiteY72" fmla="*/ 878400 h 2577600"/>
              <a:gd name="connsiteX73" fmla="*/ 3118054 w 3744454"/>
              <a:gd name="connsiteY73" fmla="*/ 748800 h 2577600"/>
              <a:gd name="connsiteX74" fmla="*/ 3211654 w 3744454"/>
              <a:gd name="connsiteY74" fmla="*/ 705600 h 2577600"/>
              <a:gd name="connsiteX75" fmla="*/ 3254854 w 3744454"/>
              <a:gd name="connsiteY75" fmla="*/ 799200 h 2577600"/>
              <a:gd name="connsiteX76" fmla="*/ 3290854 w 3744454"/>
              <a:gd name="connsiteY76" fmla="*/ 1692000 h 2577600"/>
              <a:gd name="connsiteX77" fmla="*/ 3298054 w 3744454"/>
              <a:gd name="connsiteY77" fmla="*/ 1742400 h 2577600"/>
              <a:gd name="connsiteX78" fmla="*/ 3348454 w 3744454"/>
              <a:gd name="connsiteY78" fmla="*/ 1951200 h 2577600"/>
              <a:gd name="connsiteX79" fmla="*/ 3384454 w 3744454"/>
              <a:gd name="connsiteY79" fmla="*/ 1987200 h 2577600"/>
              <a:gd name="connsiteX80" fmla="*/ 3420454 w 3744454"/>
              <a:gd name="connsiteY80" fmla="*/ 1915200 h 2577600"/>
              <a:gd name="connsiteX81" fmla="*/ 3557254 w 3744454"/>
              <a:gd name="connsiteY81" fmla="*/ 1713600 h 2577600"/>
              <a:gd name="connsiteX82" fmla="*/ 3607654 w 3744454"/>
              <a:gd name="connsiteY82" fmla="*/ 1533600 h 2577600"/>
              <a:gd name="connsiteX83" fmla="*/ 3643654 w 3744454"/>
              <a:gd name="connsiteY83" fmla="*/ 1180800 h 2577600"/>
              <a:gd name="connsiteX84" fmla="*/ 3701254 w 3744454"/>
              <a:gd name="connsiteY84" fmla="*/ 1303200 h 2577600"/>
              <a:gd name="connsiteX85" fmla="*/ 3722854 w 3744454"/>
              <a:gd name="connsiteY85" fmla="*/ 1454400 h 2577600"/>
              <a:gd name="connsiteX86" fmla="*/ 3730054 w 3744454"/>
              <a:gd name="connsiteY86" fmla="*/ 2440800 h 2577600"/>
              <a:gd name="connsiteX87" fmla="*/ 3744454 w 3744454"/>
              <a:gd name="connsiteY87" fmla="*/ 2512800 h 257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744454" h="2577600">
                <a:moveTo>
                  <a:pt x="7654" y="2577600"/>
                </a:moveTo>
                <a:cubicBezTo>
                  <a:pt x="5254" y="2563200"/>
                  <a:pt x="-1852" y="2548815"/>
                  <a:pt x="454" y="2534400"/>
                </a:cubicBezTo>
                <a:cubicBezTo>
                  <a:pt x="7904" y="2487840"/>
                  <a:pt x="25390" y="2443436"/>
                  <a:pt x="36454" y="2397600"/>
                </a:cubicBezTo>
                <a:cubicBezTo>
                  <a:pt x="42197" y="2373808"/>
                  <a:pt x="46054" y="2349600"/>
                  <a:pt x="50854" y="2325600"/>
                </a:cubicBezTo>
                <a:cubicBezTo>
                  <a:pt x="53254" y="2284800"/>
                  <a:pt x="54795" y="2243940"/>
                  <a:pt x="58054" y="2203200"/>
                </a:cubicBezTo>
                <a:cubicBezTo>
                  <a:pt x="59597" y="2183912"/>
                  <a:pt x="63825" y="2164897"/>
                  <a:pt x="65254" y="2145600"/>
                </a:cubicBezTo>
                <a:cubicBezTo>
                  <a:pt x="68627" y="2100062"/>
                  <a:pt x="66959" y="2054131"/>
                  <a:pt x="72454" y="2008800"/>
                </a:cubicBezTo>
                <a:cubicBezTo>
                  <a:pt x="76589" y="1974687"/>
                  <a:pt x="86854" y="1941600"/>
                  <a:pt x="94054" y="1908000"/>
                </a:cubicBezTo>
                <a:cubicBezTo>
                  <a:pt x="96454" y="1862400"/>
                  <a:pt x="95084" y="1816444"/>
                  <a:pt x="101254" y="1771200"/>
                </a:cubicBezTo>
                <a:cubicBezTo>
                  <a:pt x="102423" y="1762626"/>
                  <a:pt x="107001" y="1749600"/>
                  <a:pt x="115654" y="1749600"/>
                </a:cubicBezTo>
                <a:cubicBezTo>
                  <a:pt x="140711" y="1749600"/>
                  <a:pt x="163654" y="1764000"/>
                  <a:pt x="187654" y="1771200"/>
                </a:cubicBezTo>
                <a:cubicBezTo>
                  <a:pt x="289962" y="1850773"/>
                  <a:pt x="233105" y="1802251"/>
                  <a:pt x="353254" y="1922400"/>
                </a:cubicBezTo>
                <a:cubicBezTo>
                  <a:pt x="379880" y="1949026"/>
                  <a:pt x="403384" y="1970357"/>
                  <a:pt x="425254" y="2001600"/>
                </a:cubicBezTo>
                <a:cubicBezTo>
                  <a:pt x="431409" y="2010393"/>
                  <a:pt x="433805" y="2021401"/>
                  <a:pt x="439654" y="2030400"/>
                </a:cubicBezTo>
                <a:cubicBezTo>
                  <a:pt x="465050" y="2069471"/>
                  <a:pt x="496223" y="2104865"/>
                  <a:pt x="518854" y="2145600"/>
                </a:cubicBezTo>
                <a:cubicBezTo>
                  <a:pt x="560682" y="2220890"/>
                  <a:pt x="535086" y="2195574"/>
                  <a:pt x="583654" y="2232000"/>
                </a:cubicBezTo>
                <a:cubicBezTo>
                  <a:pt x="607654" y="2198400"/>
                  <a:pt x="637839" y="2168450"/>
                  <a:pt x="655654" y="2131200"/>
                </a:cubicBezTo>
                <a:cubicBezTo>
                  <a:pt x="665031" y="2111594"/>
                  <a:pt x="662854" y="2088133"/>
                  <a:pt x="662854" y="2066400"/>
                </a:cubicBezTo>
                <a:cubicBezTo>
                  <a:pt x="662854" y="2023133"/>
                  <a:pt x="661021" y="1979733"/>
                  <a:pt x="655654" y="1936800"/>
                </a:cubicBezTo>
                <a:cubicBezTo>
                  <a:pt x="653771" y="1921738"/>
                  <a:pt x="645248" y="1908244"/>
                  <a:pt x="641254" y="1893600"/>
                </a:cubicBezTo>
                <a:cubicBezTo>
                  <a:pt x="610723" y="1781655"/>
                  <a:pt x="663170" y="1944947"/>
                  <a:pt x="619654" y="1814400"/>
                </a:cubicBezTo>
                <a:cubicBezTo>
                  <a:pt x="617254" y="1639200"/>
                  <a:pt x="612454" y="1464016"/>
                  <a:pt x="612454" y="1288800"/>
                </a:cubicBezTo>
                <a:cubicBezTo>
                  <a:pt x="612454" y="1281211"/>
                  <a:pt x="613032" y="1263492"/>
                  <a:pt x="619654" y="1267200"/>
                </a:cubicBezTo>
                <a:cubicBezTo>
                  <a:pt x="777275" y="1355468"/>
                  <a:pt x="787060" y="1375209"/>
                  <a:pt x="878854" y="1504800"/>
                </a:cubicBezTo>
                <a:cubicBezTo>
                  <a:pt x="996525" y="1670924"/>
                  <a:pt x="829309" y="1459944"/>
                  <a:pt x="965254" y="1605600"/>
                </a:cubicBezTo>
                <a:cubicBezTo>
                  <a:pt x="983925" y="1625605"/>
                  <a:pt x="1015654" y="1670400"/>
                  <a:pt x="1015654" y="1670400"/>
                </a:cubicBezTo>
                <a:cubicBezTo>
                  <a:pt x="1022854" y="1665600"/>
                  <a:pt x="1032802" y="1663420"/>
                  <a:pt x="1037254" y="1656000"/>
                </a:cubicBezTo>
                <a:cubicBezTo>
                  <a:pt x="1090740" y="1566856"/>
                  <a:pt x="1087349" y="1573705"/>
                  <a:pt x="1066054" y="1483200"/>
                </a:cubicBezTo>
                <a:cubicBezTo>
                  <a:pt x="1052988" y="1427669"/>
                  <a:pt x="1036690" y="1372944"/>
                  <a:pt x="1022854" y="1317600"/>
                </a:cubicBezTo>
                <a:cubicBezTo>
                  <a:pt x="1017487" y="1296134"/>
                  <a:pt x="1011769" y="1274677"/>
                  <a:pt x="1008454" y="1252800"/>
                </a:cubicBezTo>
                <a:cubicBezTo>
                  <a:pt x="999332" y="1192593"/>
                  <a:pt x="984910" y="1074380"/>
                  <a:pt x="979654" y="1000800"/>
                </a:cubicBezTo>
                <a:cubicBezTo>
                  <a:pt x="976742" y="960033"/>
                  <a:pt x="974854" y="919200"/>
                  <a:pt x="972454" y="878400"/>
                </a:cubicBezTo>
                <a:cubicBezTo>
                  <a:pt x="1019415" y="635770"/>
                  <a:pt x="997274" y="728718"/>
                  <a:pt x="1030054" y="597600"/>
                </a:cubicBezTo>
                <a:cubicBezTo>
                  <a:pt x="1171665" y="772532"/>
                  <a:pt x="1134450" y="702248"/>
                  <a:pt x="1217254" y="885600"/>
                </a:cubicBezTo>
                <a:cubicBezTo>
                  <a:pt x="1308218" y="1087020"/>
                  <a:pt x="1204253" y="858365"/>
                  <a:pt x="1274854" y="1058400"/>
                </a:cubicBezTo>
                <a:cubicBezTo>
                  <a:pt x="1286519" y="1091450"/>
                  <a:pt x="1316264" y="1114210"/>
                  <a:pt x="1339654" y="1137600"/>
                </a:cubicBezTo>
                <a:cubicBezTo>
                  <a:pt x="1393691" y="975488"/>
                  <a:pt x="1380601" y="1044932"/>
                  <a:pt x="1397254" y="878400"/>
                </a:cubicBezTo>
                <a:cubicBezTo>
                  <a:pt x="1401027" y="840669"/>
                  <a:pt x="1407702" y="723727"/>
                  <a:pt x="1418854" y="691200"/>
                </a:cubicBezTo>
                <a:cubicBezTo>
                  <a:pt x="1436959" y="638395"/>
                  <a:pt x="1470981" y="592166"/>
                  <a:pt x="1490854" y="540000"/>
                </a:cubicBezTo>
                <a:cubicBezTo>
                  <a:pt x="1551667" y="380366"/>
                  <a:pt x="1519435" y="431481"/>
                  <a:pt x="1548454" y="309600"/>
                </a:cubicBezTo>
                <a:cubicBezTo>
                  <a:pt x="1554258" y="285225"/>
                  <a:pt x="1563977" y="261909"/>
                  <a:pt x="1570054" y="237600"/>
                </a:cubicBezTo>
                <a:cubicBezTo>
                  <a:pt x="1578388" y="204263"/>
                  <a:pt x="1582214" y="169841"/>
                  <a:pt x="1591654" y="136800"/>
                </a:cubicBezTo>
                <a:cubicBezTo>
                  <a:pt x="1596675" y="119225"/>
                  <a:pt x="1607750" y="103829"/>
                  <a:pt x="1613254" y="86400"/>
                </a:cubicBezTo>
                <a:cubicBezTo>
                  <a:pt x="1622193" y="58092"/>
                  <a:pt x="1627654" y="28800"/>
                  <a:pt x="1634854" y="0"/>
                </a:cubicBezTo>
                <a:cubicBezTo>
                  <a:pt x="1663654" y="45600"/>
                  <a:pt x="1705551" y="85203"/>
                  <a:pt x="1721254" y="136800"/>
                </a:cubicBezTo>
                <a:cubicBezTo>
                  <a:pt x="1740173" y="198962"/>
                  <a:pt x="1731601" y="266349"/>
                  <a:pt x="1735654" y="331200"/>
                </a:cubicBezTo>
                <a:cubicBezTo>
                  <a:pt x="1741201" y="419956"/>
                  <a:pt x="1744932" y="508818"/>
                  <a:pt x="1750054" y="597600"/>
                </a:cubicBezTo>
                <a:cubicBezTo>
                  <a:pt x="1750658" y="608062"/>
                  <a:pt x="1762013" y="781301"/>
                  <a:pt x="1764454" y="799200"/>
                </a:cubicBezTo>
                <a:cubicBezTo>
                  <a:pt x="1767444" y="821124"/>
                  <a:pt x="1774054" y="842400"/>
                  <a:pt x="1778854" y="864000"/>
                </a:cubicBezTo>
                <a:cubicBezTo>
                  <a:pt x="1783654" y="912000"/>
                  <a:pt x="1785323" y="960417"/>
                  <a:pt x="1793254" y="1008000"/>
                </a:cubicBezTo>
                <a:cubicBezTo>
                  <a:pt x="1795019" y="1018587"/>
                  <a:pt x="1801341" y="1045480"/>
                  <a:pt x="1807654" y="1036800"/>
                </a:cubicBezTo>
                <a:cubicBezTo>
                  <a:pt x="1830459" y="1005443"/>
                  <a:pt x="1838214" y="965455"/>
                  <a:pt x="1850854" y="928800"/>
                </a:cubicBezTo>
                <a:cubicBezTo>
                  <a:pt x="1862246" y="895764"/>
                  <a:pt x="1872455" y="862195"/>
                  <a:pt x="1879654" y="828000"/>
                </a:cubicBezTo>
                <a:cubicBezTo>
                  <a:pt x="1901279" y="725281"/>
                  <a:pt x="1883247" y="608412"/>
                  <a:pt x="1937254" y="518400"/>
                </a:cubicBezTo>
                <a:cubicBezTo>
                  <a:pt x="1999262" y="415054"/>
                  <a:pt x="1969429" y="472126"/>
                  <a:pt x="2023654" y="345600"/>
                </a:cubicBezTo>
                <a:cubicBezTo>
                  <a:pt x="2041124" y="258250"/>
                  <a:pt x="2030499" y="276879"/>
                  <a:pt x="2095654" y="468000"/>
                </a:cubicBezTo>
                <a:cubicBezTo>
                  <a:pt x="2113313" y="519801"/>
                  <a:pt x="2125836" y="573242"/>
                  <a:pt x="2138854" y="626400"/>
                </a:cubicBezTo>
                <a:cubicBezTo>
                  <a:pt x="2154644" y="690875"/>
                  <a:pt x="2168145" y="755893"/>
                  <a:pt x="2182054" y="820800"/>
                </a:cubicBezTo>
                <a:cubicBezTo>
                  <a:pt x="2190586" y="860618"/>
                  <a:pt x="2207734" y="964200"/>
                  <a:pt x="2225254" y="1008000"/>
                </a:cubicBezTo>
                <a:cubicBezTo>
                  <a:pt x="2235697" y="1034109"/>
                  <a:pt x="2281651" y="1105435"/>
                  <a:pt x="2297254" y="1130400"/>
                </a:cubicBezTo>
                <a:cubicBezTo>
                  <a:pt x="2436335" y="1098304"/>
                  <a:pt x="2362349" y="1140713"/>
                  <a:pt x="2434054" y="1022400"/>
                </a:cubicBezTo>
                <a:cubicBezTo>
                  <a:pt x="2520513" y="879743"/>
                  <a:pt x="2533097" y="898808"/>
                  <a:pt x="2585254" y="763200"/>
                </a:cubicBezTo>
                <a:cubicBezTo>
                  <a:pt x="2607050" y="706531"/>
                  <a:pt x="2624858" y="648387"/>
                  <a:pt x="2642854" y="590400"/>
                </a:cubicBezTo>
                <a:cubicBezTo>
                  <a:pt x="2646481" y="578712"/>
                  <a:pt x="2645347" y="565696"/>
                  <a:pt x="2650054" y="554400"/>
                </a:cubicBezTo>
                <a:cubicBezTo>
                  <a:pt x="2657496" y="536539"/>
                  <a:pt x="2669254" y="520800"/>
                  <a:pt x="2678854" y="504000"/>
                </a:cubicBezTo>
                <a:cubicBezTo>
                  <a:pt x="2700454" y="520800"/>
                  <a:pt x="2727389" y="532394"/>
                  <a:pt x="2743654" y="554400"/>
                </a:cubicBezTo>
                <a:cubicBezTo>
                  <a:pt x="2769173" y="588925"/>
                  <a:pt x="2784594" y="630032"/>
                  <a:pt x="2801254" y="669600"/>
                </a:cubicBezTo>
                <a:cubicBezTo>
                  <a:pt x="2833005" y="745008"/>
                  <a:pt x="2869964" y="851972"/>
                  <a:pt x="2887654" y="936000"/>
                </a:cubicBezTo>
                <a:cubicBezTo>
                  <a:pt x="2899196" y="990827"/>
                  <a:pt x="2909207" y="1046042"/>
                  <a:pt x="2916454" y="1101600"/>
                </a:cubicBezTo>
                <a:cubicBezTo>
                  <a:pt x="2939442" y="1277843"/>
                  <a:pt x="2913159" y="1217409"/>
                  <a:pt x="2952454" y="1296000"/>
                </a:cubicBezTo>
                <a:cubicBezTo>
                  <a:pt x="3011072" y="1178765"/>
                  <a:pt x="2970051" y="1273435"/>
                  <a:pt x="3017254" y="1058400"/>
                </a:cubicBezTo>
                <a:cubicBezTo>
                  <a:pt x="3025741" y="1019739"/>
                  <a:pt x="3036454" y="981600"/>
                  <a:pt x="3046054" y="943200"/>
                </a:cubicBezTo>
                <a:cubicBezTo>
                  <a:pt x="3048454" y="921600"/>
                  <a:pt x="3046664" y="899110"/>
                  <a:pt x="3053254" y="878400"/>
                </a:cubicBezTo>
                <a:cubicBezTo>
                  <a:pt x="3069873" y="826170"/>
                  <a:pt x="3091988" y="792243"/>
                  <a:pt x="3118054" y="748800"/>
                </a:cubicBezTo>
                <a:cubicBezTo>
                  <a:pt x="3126838" y="713663"/>
                  <a:pt x="3131713" y="656747"/>
                  <a:pt x="3211654" y="705600"/>
                </a:cubicBezTo>
                <a:cubicBezTo>
                  <a:pt x="3240975" y="723518"/>
                  <a:pt x="3240454" y="768000"/>
                  <a:pt x="3254854" y="799200"/>
                </a:cubicBezTo>
                <a:cubicBezTo>
                  <a:pt x="3304911" y="1174627"/>
                  <a:pt x="3260547" y="813083"/>
                  <a:pt x="3290854" y="1692000"/>
                </a:cubicBezTo>
                <a:cubicBezTo>
                  <a:pt x="3291439" y="1708960"/>
                  <a:pt x="3294373" y="1725834"/>
                  <a:pt x="3298054" y="1742400"/>
                </a:cubicBezTo>
                <a:cubicBezTo>
                  <a:pt x="3313586" y="1812294"/>
                  <a:pt x="3297826" y="1900572"/>
                  <a:pt x="3348454" y="1951200"/>
                </a:cubicBezTo>
                <a:lnTo>
                  <a:pt x="3384454" y="1987200"/>
                </a:lnTo>
                <a:cubicBezTo>
                  <a:pt x="3396454" y="1963200"/>
                  <a:pt x="3405990" y="1937801"/>
                  <a:pt x="3420454" y="1915200"/>
                </a:cubicBezTo>
                <a:cubicBezTo>
                  <a:pt x="3482563" y="1818154"/>
                  <a:pt x="3508060" y="1811988"/>
                  <a:pt x="3557254" y="1713600"/>
                </a:cubicBezTo>
                <a:cubicBezTo>
                  <a:pt x="3581230" y="1665648"/>
                  <a:pt x="3600434" y="1584140"/>
                  <a:pt x="3607654" y="1533600"/>
                </a:cubicBezTo>
                <a:cubicBezTo>
                  <a:pt x="3632123" y="1362319"/>
                  <a:pt x="3633680" y="1320437"/>
                  <a:pt x="3643654" y="1180800"/>
                </a:cubicBezTo>
                <a:cubicBezTo>
                  <a:pt x="3662854" y="1221600"/>
                  <a:pt x="3688716" y="1259886"/>
                  <a:pt x="3701254" y="1303200"/>
                </a:cubicBezTo>
                <a:cubicBezTo>
                  <a:pt x="3715410" y="1352104"/>
                  <a:pt x="3721566" y="1403505"/>
                  <a:pt x="3722854" y="1454400"/>
                </a:cubicBezTo>
                <a:cubicBezTo>
                  <a:pt x="3731176" y="1783103"/>
                  <a:pt x="3725550" y="2112022"/>
                  <a:pt x="3730054" y="2440800"/>
                </a:cubicBezTo>
                <a:cubicBezTo>
                  <a:pt x="3730896" y="2502240"/>
                  <a:pt x="3722938" y="2491284"/>
                  <a:pt x="3744454" y="25128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BCB8DC5-97ED-4B45-A8A8-EA51F4548FEE}"/>
                  </a:ext>
                </a:extLst>
              </p14:cNvPr>
              <p14:cNvContentPartPr/>
              <p14:nvPr/>
            </p14:nvContentPartPr>
            <p14:xfrm>
              <a:off x="1873080" y="2165040"/>
              <a:ext cx="6125400" cy="1359360"/>
            </p14:xfrm>
          </p:contentPart>
        </mc:Choice>
        <mc:Fallback xmlns="">
          <p:pic>
            <p:nvPicPr>
              <p:cNvPr id="5" name="Ink 4">
                <a:extLst>
                  <a:ext uri="{FF2B5EF4-FFF2-40B4-BE49-F238E27FC236}">
                    <a16:creationId xmlns:a16="http://schemas.microsoft.com/office/drawing/2014/main" id="{8BCB8DC5-97ED-4B45-A8A8-EA51F4548FEE}"/>
                  </a:ext>
                </a:extLst>
              </p:cNvPr>
              <p:cNvPicPr/>
              <p:nvPr/>
            </p:nvPicPr>
            <p:blipFill>
              <a:blip r:embed="rId4"/>
              <a:stretch>
                <a:fillRect/>
              </a:stretch>
            </p:blipFill>
            <p:spPr>
              <a:xfrm>
                <a:off x="1863720" y="2155680"/>
                <a:ext cx="6144120" cy="1378080"/>
              </a:xfrm>
              <a:prstGeom prst="rect">
                <a:avLst/>
              </a:prstGeom>
            </p:spPr>
          </p:pic>
        </mc:Fallback>
      </mc:AlternateContent>
    </p:spTree>
    <p:extLst>
      <p:ext uri="{BB962C8B-B14F-4D97-AF65-F5344CB8AC3E}">
        <p14:creationId xmlns:p14="http://schemas.microsoft.com/office/powerpoint/2010/main" val="4095646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Overfitting</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865271"/>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sym typeface="Wingdings" panose="05000000000000000000" pitchFamily="2" charset="2"/>
              </a:rPr>
              <a:t>Reason: Have too many parameters</a:t>
            </a:r>
          </a:p>
          <a:p>
            <a:r>
              <a:rPr lang="en-SG" dirty="0">
                <a:sym typeface="Wingdings" panose="05000000000000000000" pitchFamily="2" charset="2"/>
              </a:rPr>
              <a:t>How to solve???</a:t>
            </a:r>
          </a:p>
          <a:p>
            <a:endParaRPr lang="en-SG" dirty="0">
              <a:sym typeface="Wingdings" panose="05000000000000000000" pitchFamily="2" charset="2"/>
            </a:endParaRP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1" name="Content Placeholder 6">
            <a:extLst>
              <a:ext uri="{FF2B5EF4-FFF2-40B4-BE49-F238E27FC236}">
                <a16:creationId xmlns:a16="http://schemas.microsoft.com/office/drawing/2014/main" id="{DA8072C1-FCAC-47A8-93C2-AB49ED255483}"/>
              </a:ext>
            </a:extLst>
          </p:cNvPr>
          <p:cNvSpPr txBox="1">
            <a:spLocks/>
          </p:cNvSpPr>
          <p:nvPr/>
        </p:nvSpPr>
        <p:spPr>
          <a:xfrm>
            <a:off x="628650" y="1986714"/>
            <a:ext cx="7496676" cy="865271"/>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sym typeface="Wingdings" panose="05000000000000000000" pitchFamily="2" charset="2"/>
              </a:rPr>
              <a:t>Reduce the model size  number of node / hidden layer</a:t>
            </a:r>
            <a:endParaRPr lang="en-SG" dirty="0">
              <a:solidFill>
                <a:srgbClr val="FF0000"/>
              </a:solidFill>
              <a:sym typeface="Wingdings" panose="05000000000000000000" pitchFamily="2" charset="2"/>
            </a:endParaRPr>
          </a:p>
        </p:txBody>
      </p:sp>
      <p:pic>
        <p:nvPicPr>
          <p:cNvPr id="12" name="Picture 11">
            <a:extLst>
              <a:ext uri="{FF2B5EF4-FFF2-40B4-BE49-F238E27FC236}">
                <a16:creationId xmlns:a16="http://schemas.microsoft.com/office/drawing/2014/main" id="{817F1A80-1C0B-4BA8-9AEB-E059FB79DB5C}"/>
              </a:ext>
            </a:extLst>
          </p:cNvPr>
          <p:cNvPicPr>
            <a:picLocks noChangeAspect="1"/>
          </p:cNvPicPr>
          <p:nvPr/>
        </p:nvPicPr>
        <p:blipFill rotWithShape="1">
          <a:blip r:embed="rId3"/>
          <a:srcRect b="7994"/>
          <a:stretch/>
        </p:blipFill>
        <p:spPr>
          <a:xfrm>
            <a:off x="2056788" y="2506950"/>
            <a:ext cx="4640400" cy="2508317"/>
          </a:xfrm>
          <a:prstGeom prst="rect">
            <a:avLst/>
          </a:prstGeom>
        </p:spPr>
      </p:pic>
    </p:spTree>
    <p:extLst>
      <p:ext uri="{BB962C8B-B14F-4D97-AF65-F5344CB8AC3E}">
        <p14:creationId xmlns:p14="http://schemas.microsoft.com/office/powerpoint/2010/main" val="300238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Larger Network </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23476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t>Another </a:t>
            </a:r>
            <a:r>
              <a:rPr lang="en-SG" dirty="0">
                <a:sym typeface="Wingdings" panose="05000000000000000000" pitchFamily="2" charset="2"/>
              </a:rPr>
              <a:t>reason of overfitting is the weight value are too big. </a:t>
            </a:r>
          </a:p>
          <a:p>
            <a:r>
              <a:rPr lang="en-SG" dirty="0">
                <a:sym typeface="Wingdings" panose="05000000000000000000" pitchFamily="2" charset="2"/>
              </a:rPr>
              <a:t>Remember previous slide (week4)? We observed that the value of weight increase in overfitting model. </a:t>
            </a: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4" name="Picture 3">
            <a:extLst>
              <a:ext uri="{FF2B5EF4-FFF2-40B4-BE49-F238E27FC236}">
                <a16:creationId xmlns:a16="http://schemas.microsoft.com/office/drawing/2014/main" id="{520B92D7-CA09-42B4-BF37-3453FF67B95D}"/>
              </a:ext>
            </a:extLst>
          </p:cNvPr>
          <p:cNvPicPr>
            <a:picLocks noChangeAspect="1"/>
          </p:cNvPicPr>
          <p:nvPr/>
        </p:nvPicPr>
        <p:blipFill>
          <a:blip r:embed="rId2"/>
          <a:stretch>
            <a:fillRect/>
          </a:stretch>
        </p:blipFill>
        <p:spPr>
          <a:xfrm>
            <a:off x="1850213" y="2329383"/>
            <a:ext cx="5555729" cy="2814117"/>
          </a:xfrm>
          <a:prstGeom prst="rect">
            <a:avLst/>
          </a:prstGeom>
        </p:spPr>
      </p:pic>
    </p:spTree>
    <p:extLst>
      <p:ext uri="{BB962C8B-B14F-4D97-AF65-F5344CB8AC3E}">
        <p14:creationId xmlns:p14="http://schemas.microsoft.com/office/powerpoint/2010/main" val="4131543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Larger Network </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25708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t>Another </a:t>
            </a:r>
            <a:r>
              <a:rPr lang="en-SG" dirty="0">
                <a:sym typeface="Wingdings" panose="05000000000000000000" pitchFamily="2" charset="2"/>
              </a:rPr>
              <a:t>reason of overfitting is the weight value are too big. </a:t>
            </a:r>
          </a:p>
          <a:p>
            <a:r>
              <a:rPr lang="en-SG" dirty="0">
                <a:sym typeface="Wingdings" panose="05000000000000000000" pitchFamily="2" charset="2"/>
              </a:rPr>
              <a:t>Remember previous slide (week4)? We observed that the value of weight increase in overfitting model. </a:t>
            </a:r>
          </a:p>
          <a:p>
            <a:r>
              <a:rPr lang="en-SG" dirty="0">
                <a:sym typeface="Wingdings" panose="05000000000000000000" pitchFamily="2" charset="2"/>
              </a:rPr>
              <a:t>To solve this, we regularize the weight value – don’t let it grow too large via </a:t>
            </a:r>
            <a:r>
              <a:rPr lang="en-SG" dirty="0">
                <a:solidFill>
                  <a:srgbClr val="FF0000"/>
                </a:solidFill>
                <a:sym typeface="Wingdings" panose="05000000000000000000" pitchFamily="2" charset="2"/>
              </a:rPr>
              <a:t>Batch Normalization</a:t>
            </a:r>
          </a:p>
          <a:p>
            <a:r>
              <a:rPr lang="en-SG" dirty="0">
                <a:solidFill>
                  <a:schemeClr val="tx1"/>
                </a:solidFill>
                <a:sym typeface="Wingdings" panose="05000000000000000000" pitchFamily="2" charset="2"/>
              </a:rPr>
              <a:t>Batch Normalization  normalize each layer to z-score (0 mean, 1 </a:t>
            </a:r>
            <a:r>
              <a:rPr lang="en-SG" dirty="0" err="1">
                <a:solidFill>
                  <a:schemeClr val="tx1"/>
                </a:solidFill>
                <a:sym typeface="Wingdings" panose="05000000000000000000" pitchFamily="2" charset="2"/>
              </a:rPr>
              <a:t>stdev</a:t>
            </a:r>
            <a:r>
              <a:rPr lang="en-SG" dirty="0">
                <a:solidFill>
                  <a:schemeClr val="tx1"/>
                </a:solidFill>
                <a:sym typeface="Wingdings" panose="05000000000000000000" pitchFamily="2" charset="2"/>
              </a:rPr>
              <a:t>)</a:t>
            </a:r>
            <a:r>
              <a:rPr lang="en-SG" dirty="0">
                <a:solidFill>
                  <a:srgbClr val="FF0000"/>
                </a:solidFill>
                <a:sym typeface="Wingdings" panose="05000000000000000000" pitchFamily="2" charset="2"/>
              </a:rPr>
              <a:t> </a:t>
            </a: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329517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How Neural Networks Learn</a:t>
            </a:r>
            <a:endParaRPr lang="en-SG" b="1" dirty="0">
              <a:solidFill>
                <a:schemeClr val="bg1"/>
              </a:solidFill>
              <a:latin typeface="Arial" panose="020B0604020202020204" pitchFamily="34" charset="0"/>
              <a:cs typeface="Arial" panose="020B0604020202020204" pitchFamily="34" charset="0"/>
            </a:endParaRPr>
          </a:p>
        </p:txBody>
      </p:sp>
      <p:sp>
        <p:nvSpPr>
          <p:cNvPr id="11" name="AutoShape 2" descr="Bringing the Science of Learning to Homeschooling | Psychology Today  Singapore"/>
          <p:cNvSpPr>
            <a:spLocks noChangeAspect="1" noChangeArrowheads="1"/>
          </p:cNvSpPr>
          <p:nvPr/>
        </p:nvSpPr>
        <p:spPr bwMode="auto">
          <a:xfrm>
            <a:off x="47625" y="-10239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050"/>
          </a:p>
        </p:txBody>
      </p:sp>
      <p:sp>
        <p:nvSpPr>
          <p:cNvPr id="12" name="AutoShape 4" descr="Study Hard Clipart - Study Hard Boy Cartoon - Png Download (#4866508) -  PinClipart"/>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050"/>
          </a:p>
        </p:txBody>
      </p:sp>
      <p:grpSp>
        <p:nvGrpSpPr>
          <p:cNvPr id="17" name="Group 16"/>
          <p:cNvGrpSpPr/>
          <p:nvPr/>
        </p:nvGrpSpPr>
        <p:grpSpPr>
          <a:xfrm>
            <a:off x="948398" y="1268016"/>
            <a:ext cx="2250938" cy="2788017"/>
            <a:chOff x="1264530" y="1690688"/>
            <a:chExt cx="3001251" cy="3717355"/>
          </a:xfrm>
        </p:grpSpPr>
        <p:pic>
          <p:nvPicPr>
            <p:cNvPr id="13" name="Picture 12"/>
            <p:cNvPicPr>
              <a:picLocks noChangeAspect="1"/>
            </p:cNvPicPr>
            <p:nvPr/>
          </p:nvPicPr>
          <p:blipFill>
            <a:blip r:embed="rId3"/>
            <a:stretch>
              <a:fillRect/>
            </a:stretch>
          </p:blipFill>
          <p:spPr>
            <a:xfrm>
              <a:off x="1264530" y="2135586"/>
              <a:ext cx="3001251" cy="3041627"/>
            </a:xfrm>
            <a:prstGeom prst="rect">
              <a:avLst/>
            </a:prstGeom>
          </p:spPr>
        </p:pic>
        <p:sp>
          <p:nvSpPr>
            <p:cNvPr id="14" name="TextBox 13"/>
            <p:cNvSpPr txBox="1"/>
            <p:nvPr/>
          </p:nvSpPr>
          <p:spPr>
            <a:xfrm>
              <a:off x="1834309" y="1690688"/>
              <a:ext cx="1743280" cy="553997"/>
            </a:xfrm>
            <a:prstGeom prst="rect">
              <a:avLst/>
            </a:prstGeom>
            <a:noFill/>
          </p:spPr>
          <p:txBody>
            <a:bodyPr wrap="square" rtlCol="0">
              <a:spAutoFit/>
            </a:bodyPr>
            <a:lstStyle/>
            <a:p>
              <a:pPr algn="ctr"/>
              <a:r>
                <a:rPr lang="en-US" sz="2100" dirty="0"/>
                <a:t>Human</a:t>
              </a:r>
              <a:endParaRPr lang="en-SG" sz="2100" dirty="0"/>
            </a:p>
          </p:txBody>
        </p:sp>
        <p:sp>
          <p:nvSpPr>
            <p:cNvPr id="15" name="TextBox 14"/>
            <p:cNvSpPr txBox="1"/>
            <p:nvPr/>
          </p:nvSpPr>
          <p:spPr>
            <a:xfrm>
              <a:off x="1264530" y="4854046"/>
              <a:ext cx="2637946" cy="553997"/>
            </a:xfrm>
            <a:prstGeom prst="rect">
              <a:avLst/>
            </a:prstGeom>
            <a:noFill/>
          </p:spPr>
          <p:txBody>
            <a:bodyPr wrap="square" rtlCol="0">
              <a:spAutoFit/>
            </a:bodyPr>
            <a:lstStyle/>
            <a:p>
              <a:pPr marL="214313" indent="-214313">
                <a:buFontTx/>
                <a:buChar char="-"/>
              </a:pPr>
              <a:r>
                <a:rPr lang="en-US" sz="1050" dirty="0"/>
                <a:t>Reading</a:t>
              </a:r>
            </a:p>
            <a:p>
              <a:pPr marL="214313" indent="-214313">
                <a:buFontTx/>
                <a:buChar char="-"/>
              </a:pPr>
              <a:r>
                <a:rPr lang="en-US" sz="1050" dirty="0"/>
                <a:t>Past Experience</a:t>
              </a:r>
              <a:endParaRPr lang="en-SG" sz="1050" dirty="0"/>
            </a:p>
          </p:txBody>
        </p:sp>
      </p:grpSp>
      <p:grpSp>
        <p:nvGrpSpPr>
          <p:cNvPr id="16" name="Group 15"/>
          <p:cNvGrpSpPr/>
          <p:nvPr/>
        </p:nvGrpSpPr>
        <p:grpSpPr>
          <a:xfrm>
            <a:off x="3489796" y="1607854"/>
            <a:ext cx="2075546" cy="1722827"/>
            <a:chOff x="4653060" y="2143806"/>
            <a:chExt cx="2767395" cy="2297102"/>
          </a:xfrm>
        </p:grpSpPr>
        <p:sp>
          <p:nvSpPr>
            <p:cNvPr id="28" name="TextBox 27"/>
            <p:cNvSpPr txBox="1"/>
            <p:nvPr/>
          </p:nvSpPr>
          <p:spPr>
            <a:xfrm>
              <a:off x="4717784" y="2143806"/>
              <a:ext cx="2637946" cy="553997"/>
            </a:xfrm>
            <a:prstGeom prst="rect">
              <a:avLst/>
            </a:prstGeom>
            <a:noFill/>
          </p:spPr>
          <p:txBody>
            <a:bodyPr wrap="square" rtlCol="0">
              <a:spAutoFit/>
            </a:bodyPr>
            <a:lstStyle/>
            <a:p>
              <a:pPr algn="ctr"/>
              <a:r>
                <a:rPr lang="en-US" sz="2100" dirty="0">
                  <a:solidFill>
                    <a:srgbClr val="FF0000"/>
                  </a:solidFill>
                </a:rPr>
                <a:t>Information</a:t>
              </a:r>
              <a:endParaRPr lang="en-SG" sz="2100" dirty="0">
                <a:solidFill>
                  <a:srgbClr val="FF0000"/>
                </a:solidFill>
              </a:endParaRPr>
            </a:p>
          </p:txBody>
        </p:sp>
        <p:pic>
          <p:nvPicPr>
            <p:cNvPr id="2056" name="Picture 8" descr="How to Build a Knowledge Base: Software &amp; Best Practices | Stepsh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3060" y="2689520"/>
              <a:ext cx="2767395" cy="1751388"/>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2" descr="Machine Learning Icon #361052 - Free Icons Libr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4921" y="1826638"/>
            <a:ext cx="1694545" cy="169454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6768464" y="1302304"/>
            <a:ext cx="1307460" cy="738664"/>
          </a:xfrm>
          <a:prstGeom prst="rect">
            <a:avLst/>
          </a:prstGeom>
          <a:noFill/>
        </p:spPr>
        <p:txBody>
          <a:bodyPr wrap="square" rtlCol="0">
            <a:spAutoFit/>
          </a:bodyPr>
          <a:lstStyle/>
          <a:p>
            <a:pPr algn="ctr"/>
            <a:r>
              <a:rPr lang="en-US" sz="2100" dirty="0"/>
              <a:t>Computer</a:t>
            </a:r>
            <a:endParaRPr lang="en-SG" sz="2100" dirty="0"/>
          </a:p>
        </p:txBody>
      </p:sp>
    </p:spTree>
    <p:extLst>
      <p:ext uri="{BB962C8B-B14F-4D97-AF65-F5344CB8AC3E}">
        <p14:creationId xmlns:p14="http://schemas.microsoft.com/office/powerpoint/2010/main" val="10335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Overfitting</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628650" y="1209101"/>
            <a:ext cx="7496676" cy="136264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sym typeface="Wingdings" panose="05000000000000000000" pitchFamily="2" charset="2"/>
              </a:rPr>
              <a:t>Another way to solve: Use the idea of ensemble model </a:t>
            </a:r>
          </a:p>
          <a:p>
            <a:r>
              <a:rPr lang="en-SG" dirty="0">
                <a:sym typeface="Wingdings" panose="05000000000000000000" pitchFamily="2" charset="2"/>
              </a:rPr>
              <a:t>Ensemble model  train multiple model then combine all of them. </a:t>
            </a:r>
          </a:p>
        </p:txBody>
      </p:sp>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3" name="Picture 2">
            <a:extLst>
              <a:ext uri="{FF2B5EF4-FFF2-40B4-BE49-F238E27FC236}">
                <a16:creationId xmlns:a16="http://schemas.microsoft.com/office/drawing/2014/main" id="{39E8ECC5-5021-4DD8-A177-A6871ACA571C}"/>
              </a:ext>
            </a:extLst>
          </p:cNvPr>
          <p:cNvPicPr>
            <a:picLocks noChangeAspect="1"/>
          </p:cNvPicPr>
          <p:nvPr/>
        </p:nvPicPr>
        <p:blipFill>
          <a:blip r:embed="rId3"/>
          <a:stretch>
            <a:fillRect/>
          </a:stretch>
        </p:blipFill>
        <p:spPr>
          <a:xfrm>
            <a:off x="-60556" y="2571185"/>
            <a:ext cx="4064513" cy="1438470"/>
          </a:xfrm>
          <a:prstGeom prst="rect">
            <a:avLst/>
          </a:prstGeom>
        </p:spPr>
      </p:pic>
      <p:grpSp>
        <p:nvGrpSpPr>
          <p:cNvPr id="7" name="Group 6">
            <a:extLst>
              <a:ext uri="{FF2B5EF4-FFF2-40B4-BE49-F238E27FC236}">
                <a16:creationId xmlns:a16="http://schemas.microsoft.com/office/drawing/2014/main" id="{36EB489B-CE76-46CC-838B-18AF7C853A88}"/>
              </a:ext>
            </a:extLst>
          </p:cNvPr>
          <p:cNvGrpSpPr/>
          <p:nvPr/>
        </p:nvGrpSpPr>
        <p:grpSpPr>
          <a:xfrm>
            <a:off x="2079601" y="2556158"/>
            <a:ext cx="392712" cy="1188855"/>
            <a:chOff x="4405200" y="3110399"/>
            <a:chExt cx="508763" cy="1540175"/>
          </a:xfrm>
        </p:grpSpPr>
        <p:sp>
          <p:nvSpPr>
            <p:cNvPr id="4" name="Multiplication Sign 3">
              <a:extLst>
                <a:ext uri="{FF2B5EF4-FFF2-40B4-BE49-F238E27FC236}">
                  <a16:creationId xmlns:a16="http://schemas.microsoft.com/office/drawing/2014/main" id="{295798A6-70D4-4339-9E6F-3F64AB6A2D2F}"/>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Multiplication Sign 8">
              <a:extLst>
                <a:ext uri="{FF2B5EF4-FFF2-40B4-BE49-F238E27FC236}">
                  <a16:creationId xmlns:a16="http://schemas.microsoft.com/office/drawing/2014/main" id="{37213311-0BE7-4E6F-B49A-961B11D5A3D9}"/>
                </a:ext>
              </a:extLst>
            </p:cNvPr>
            <p:cNvSpPr/>
            <p:nvPr/>
          </p:nvSpPr>
          <p:spPr>
            <a:xfrm>
              <a:off x="4405200" y="4056575"/>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pic>
        <p:nvPicPr>
          <p:cNvPr id="16" name="Picture 15">
            <a:extLst>
              <a:ext uri="{FF2B5EF4-FFF2-40B4-BE49-F238E27FC236}">
                <a16:creationId xmlns:a16="http://schemas.microsoft.com/office/drawing/2014/main" id="{3D33DDF7-35D8-4C2A-9FD5-C67570FBA29C}"/>
              </a:ext>
            </a:extLst>
          </p:cNvPr>
          <p:cNvPicPr>
            <a:picLocks noChangeAspect="1"/>
          </p:cNvPicPr>
          <p:nvPr/>
        </p:nvPicPr>
        <p:blipFill>
          <a:blip r:embed="rId3"/>
          <a:stretch>
            <a:fillRect/>
          </a:stretch>
        </p:blipFill>
        <p:spPr>
          <a:xfrm>
            <a:off x="2302244" y="3632190"/>
            <a:ext cx="4064513" cy="1438470"/>
          </a:xfrm>
          <a:prstGeom prst="rect">
            <a:avLst/>
          </a:prstGeom>
        </p:spPr>
      </p:pic>
      <p:grpSp>
        <p:nvGrpSpPr>
          <p:cNvPr id="17" name="Group 16">
            <a:extLst>
              <a:ext uri="{FF2B5EF4-FFF2-40B4-BE49-F238E27FC236}">
                <a16:creationId xmlns:a16="http://schemas.microsoft.com/office/drawing/2014/main" id="{9512A470-673C-402E-B83C-FF274C15B67A}"/>
              </a:ext>
            </a:extLst>
          </p:cNvPr>
          <p:cNvGrpSpPr/>
          <p:nvPr/>
        </p:nvGrpSpPr>
        <p:grpSpPr>
          <a:xfrm>
            <a:off x="4434000" y="3954645"/>
            <a:ext cx="392712" cy="1188855"/>
            <a:chOff x="4405200" y="3110399"/>
            <a:chExt cx="508763" cy="1540175"/>
          </a:xfrm>
        </p:grpSpPr>
        <p:sp>
          <p:nvSpPr>
            <p:cNvPr id="18" name="Multiplication Sign 17">
              <a:extLst>
                <a:ext uri="{FF2B5EF4-FFF2-40B4-BE49-F238E27FC236}">
                  <a16:creationId xmlns:a16="http://schemas.microsoft.com/office/drawing/2014/main" id="{CE2AD83E-723F-44F5-909C-10D7616D1476}"/>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 name="Multiplication Sign 18">
              <a:extLst>
                <a:ext uri="{FF2B5EF4-FFF2-40B4-BE49-F238E27FC236}">
                  <a16:creationId xmlns:a16="http://schemas.microsoft.com/office/drawing/2014/main" id="{B801D5A6-321F-46B7-AE0A-13FBC0DF6132}"/>
                </a:ext>
              </a:extLst>
            </p:cNvPr>
            <p:cNvSpPr/>
            <p:nvPr/>
          </p:nvSpPr>
          <p:spPr>
            <a:xfrm>
              <a:off x="4405200" y="4056575"/>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pic>
        <p:nvPicPr>
          <p:cNvPr id="20" name="Picture 19">
            <a:extLst>
              <a:ext uri="{FF2B5EF4-FFF2-40B4-BE49-F238E27FC236}">
                <a16:creationId xmlns:a16="http://schemas.microsoft.com/office/drawing/2014/main" id="{CBC2BCC0-438D-465D-B8EB-3D6917A561DE}"/>
              </a:ext>
            </a:extLst>
          </p:cNvPr>
          <p:cNvPicPr>
            <a:picLocks noChangeAspect="1"/>
          </p:cNvPicPr>
          <p:nvPr/>
        </p:nvPicPr>
        <p:blipFill>
          <a:blip r:embed="rId3"/>
          <a:stretch>
            <a:fillRect/>
          </a:stretch>
        </p:blipFill>
        <p:spPr>
          <a:xfrm>
            <a:off x="4826635" y="2419349"/>
            <a:ext cx="4064513" cy="1438470"/>
          </a:xfrm>
          <a:prstGeom prst="rect">
            <a:avLst/>
          </a:prstGeom>
        </p:spPr>
      </p:pic>
      <p:grpSp>
        <p:nvGrpSpPr>
          <p:cNvPr id="21" name="Group 20">
            <a:extLst>
              <a:ext uri="{FF2B5EF4-FFF2-40B4-BE49-F238E27FC236}">
                <a16:creationId xmlns:a16="http://schemas.microsoft.com/office/drawing/2014/main" id="{D12080E6-9645-4CCB-B2EA-25654E91663B}"/>
              </a:ext>
            </a:extLst>
          </p:cNvPr>
          <p:cNvGrpSpPr/>
          <p:nvPr/>
        </p:nvGrpSpPr>
        <p:grpSpPr>
          <a:xfrm>
            <a:off x="6993079" y="2381652"/>
            <a:ext cx="392712" cy="1537867"/>
            <a:chOff x="4405200" y="3110399"/>
            <a:chExt cx="508763" cy="1992324"/>
          </a:xfrm>
        </p:grpSpPr>
        <p:sp>
          <p:nvSpPr>
            <p:cNvPr id="22" name="Multiplication Sign 21">
              <a:extLst>
                <a:ext uri="{FF2B5EF4-FFF2-40B4-BE49-F238E27FC236}">
                  <a16:creationId xmlns:a16="http://schemas.microsoft.com/office/drawing/2014/main" id="{F3CF58D4-4CF8-48CD-B758-115CF4D04078}"/>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 name="Multiplication Sign 22">
              <a:extLst>
                <a:ext uri="{FF2B5EF4-FFF2-40B4-BE49-F238E27FC236}">
                  <a16:creationId xmlns:a16="http://schemas.microsoft.com/office/drawing/2014/main" id="{06EC719D-6769-42A9-88A2-E7ADA643DDBF}"/>
                </a:ext>
              </a:extLst>
            </p:cNvPr>
            <p:cNvSpPr/>
            <p:nvPr/>
          </p:nvSpPr>
          <p:spPr>
            <a:xfrm>
              <a:off x="4405200" y="4508725"/>
              <a:ext cx="508763" cy="593998"/>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5" name="Content Placeholder 6">
            <a:extLst>
              <a:ext uri="{FF2B5EF4-FFF2-40B4-BE49-F238E27FC236}">
                <a16:creationId xmlns:a16="http://schemas.microsoft.com/office/drawing/2014/main" id="{6B8DA6D6-3F22-438E-9DA2-CF40C1E034D5}"/>
              </a:ext>
            </a:extLst>
          </p:cNvPr>
          <p:cNvSpPr txBox="1">
            <a:spLocks/>
          </p:cNvSpPr>
          <p:nvPr/>
        </p:nvSpPr>
        <p:spPr>
          <a:xfrm>
            <a:off x="6300000" y="4089390"/>
            <a:ext cx="2559367" cy="52407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lgn="ctr">
              <a:buNone/>
            </a:pPr>
            <a:r>
              <a:rPr lang="en-SG" sz="2000" dirty="0">
                <a:solidFill>
                  <a:srgbClr val="FF0000"/>
                </a:solidFill>
                <a:sym typeface="Wingdings" panose="05000000000000000000" pitchFamily="2" charset="2"/>
              </a:rPr>
              <a:t>High computational cost</a:t>
            </a:r>
          </a:p>
        </p:txBody>
      </p:sp>
    </p:spTree>
    <p:extLst>
      <p:ext uri="{BB962C8B-B14F-4D97-AF65-F5344CB8AC3E}">
        <p14:creationId xmlns:p14="http://schemas.microsoft.com/office/powerpoint/2010/main" val="301277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Dropout </a:t>
            </a:r>
            <a:endParaRPr lang="en-SG" b="1" dirty="0">
              <a:solidFill>
                <a:schemeClr val="bg1"/>
              </a:solidFill>
              <a:latin typeface="Arial" panose="020B0604020202020204" pitchFamily="34" charset="0"/>
              <a:cs typeface="Arial" panose="020B0604020202020204" pitchFamily="34" charset="0"/>
            </a:endParaRPr>
          </a:p>
        </p:txBody>
      </p:sp>
      <p:sp>
        <p:nvSpPr>
          <p:cNvPr id="6" name="Content Placeholder 6">
            <a:extLst>
              <a:ext uri="{FF2B5EF4-FFF2-40B4-BE49-F238E27FC236}">
                <a16:creationId xmlns:a16="http://schemas.microsoft.com/office/drawing/2014/main" id="{33C3645B-A94D-48C4-B9D2-FC54EECB3EED}"/>
              </a:ext>
            </a:extLst>
          </p:cNvPr>
          <p:cNvSpPr txBox="1">
            <a:spLocks/>
          </p:cNvSpPr>
          <p:nvPr/>
        </p:nvSpPr>
        <p:spPr>
          <a:xfrm>
            <a:off x="849004" y="1824640"/>
            <a:ext cx="1912950" cy="320232"/>
          </a:xfrm>
          <a:prstGeom prst="rect">
            <a:avLst/>
          </a:prstGeom>
          <a:noFill/>
          <a:ln>
            <a:noFill/>
          </a:ln>
        </p:spPr>
        <p:txBody>
          <a:bodyPr spcFirstLastPara="1" wrap="square" lIns="68575" tIns="34275" rIns="68575" bIns="34275" anchor="t" anchorCtr="0">
            <a:normAutofit fontScale="925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buNone/>
            </a:pPr>
            <a:r>
              <a:rPr lang="en-SG" sz="1400" b="1" u="sng" dirty="0"/>
              <a:t>1</a:t>
            </a:r>
            <a:r>
              <a:rPr lang="en-SG" sz="1400" b="1" u="sng" baseline="30000" dirty="0"/>
              <a:t>st</a:t>
            </a:r>
            <a:r>
              <a:rPr lang="en-SG" sz="1400" b="1" u="sng" dirty="0"/>
              <a:t> iteration (Model1) </a:t>
            </a:r>
          </a:p>
        </p:txBody>
      </p:sp>
      <p:pic>
        <p:nvPicPr>
          <p:cNvPr id="5" name="Picture 4">
            <a:extLst>
              <a:ext uri="{FF2B5EF4-FFF2-40B4-BE49-F238E27FC236}">
                <a16:creationId xmlns:a16="http://schemas.microsoft.com/office/drawing/2014/main" id="{CBAFE4BE-9FA1-4874-B57F-4A25FD6E2B32}"/>
              </a:ext>
            </a:extLst>
          </p:cNvPr>
          <p:cNvPicPr>
            <a:picLocks noChangeAspect="1"/>
          </p:cNvPicPr>
          <p:nvPr/>
        </p:nvPicPr>
        <p:blipFill>
          <a:blip r:embed="rId2"/>
          <a:stretch>
            <a:fillRect/>
          </a:stretch>
        </p:blipFill>
        <p:spPr>
          <a:xfrm>
            <a:off x="0" y="2206634"/>
            <a:ext cx="3156447" cy="1480296"/>
          </a:xfrm>
          <a:prstGeom prst="rect">
            <a:avLst/>
          </a:prstGeom>
        </p:spPr>
      </p:pic>
      <p:grpSp>
        <p:nvGrpSpPr>
          <p:cNvPr id="7" name="Group 6">
            <a:extLst>
              <a:ext uri="{FF2B5EF4-FFF2-40B4-BE49-F238E27FC236}">
                <a16:creationId xmlns:a16="http://schemas.microsoft.com/office/drawing/2014/main" id="{36EB489B-CE76-46CC-838B-18AF7C853A88}"/>
              </a:ext>
            </a:extLst>
          </p:cNvPr>
          <p:cNvGrpSpPr/>
          <p:nvPr/>
        </p:nvGrpSpPr>
        <p:grpSpPr>
          <a:xfrm>
            <a:off x="1578223" y="2206634"/>
            <a:ext cx="294433" cy="900249"/>
            <a:chOff x="4405200" y="3110399"/>
            <a:chExt cx="508763" cy="1540175"/>
          </a:xfrm>
        </p:grpSpPr>
        <p:sp>
          <p:nvSpPr>
            <p:cNvPr id="4" name="Multiplication Sign 3">
              <a:extLst>
                <a:ext uri="{FF2B5EF4-FFF2-40B4-BE49-F238E27FC236}">
                  <a16:creationId xmlns:a16="http://schemas.microsoft.com/office/drawing/2014/main" id="{295798A6-70D4-4339-9E6F-3F64AB6A2D2F}"/>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Multiplication Sign 8">
              <a:extLst>
                <a:ext uri="{FF2B5EF4-FFF2-40B4-BE49-F238E27FC236}">
                  <a16:creationId xmlns:a16="http://schemas.microsoft.com/office/drawing/2014/main" id="{37213311-0BE7-4E6F-B49A-961B11D5A3D9}"/>
                </a:ext>
              </a:extLst>
            </p:cNvPr>
            <p:cNvSpPr/>
            <p:nvPr/>
          </p:nvSpPr>
          <p:spPr>
            <a:xfrm>
              <a:off x="4405200" y="4056575"/>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3" name="Content Placeholder 6">
            <a:extLst>
              <a:ext uri="{FF2B5EF4-FFF2-40B4-BE49-F238E27FC236}">
                <a16:creationId xmlns:a16="http://schemas.microsoft.com/office/drawing/2014/main" id="{E9E8B306-8642-4709-9392-7E0CF05B6AA4}"/>
              </a:ext>
            </a:extLst>
          </p:cNvPr>
          <p:cNvSpPr txBox="1">
            <a:spLocks/>
          </p:cNvSpPr>
          <p:nvPr/>
        </p:nvSpPr>
        <p:spPr>
          <a:xfrm>
            <a:off x="0" y="3703881"/>
            <a:ext cx="3156447" cy="6521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596900" indent="-457200">
              <a:spcBef>
                <a:spcPts val="0"/>
              </a:spcBef>
              <a:buAutoNum type="arabicPeriod"/>
            </a:pPr>
            <a:r>
              <a:rPr lang="en-SG" sz="1400" dirty="0"/>
              <a:t>Forward</a:t>
            </a:r>
          </a:p>
          <a:p>
            <a:pPr marL="596900" indent="-457200">
              <a:spcBef>
                <a:spcPts val="0"/>
              </a:spcBef>
              <a:buAutoNum type="arabicPeriod"/>
            </a:pPr>
            <a:r>
              <a:rPr lang="en-SG" sz="1400" dirty="0"/>
              <a:t>Compute gradient</a:t>
            </a:r>
          </a:p>
          <a:p>
            <a:pPr marL="596900" indent="-457200">
              <a:spcBef>
                <a:spcPts val="0"/>
              </a:spcBef>
              <a:buAutoNum type="arabicPeriod"/>
            </a:pPr>
            <a:r>
              <a:rPr lang="en-SG" sz="1400" dirty="0"/>
              <a:t>Update weight</a:t>
            </a:r>
          </a:p>
        </p:txBody>
      </p:sp>
      <p:grpSp>
        <p:nvGrpSpPr>
          <p:cNvPr id="28" name="Group 27">
            <a:extLst>
              <a:ext uri="{FF2B5EF4-FFF2-40B4-BE49-F238E27FC236}">
                <a16:creationId xmlns:a16="http://schemas.microsoft.com/office/drawing/2014/main" id="{0AF8CDA8-8114-4751-B59A-BA874CCAD324}"/>
              </a:ext>
            </a:extLst>
          </p:cNvPr>
          <p:cNvGrpSpPr/>
          <p:nvPr/>
        </p:nvGrpSpPr>
        <p:grpSpPr>
          <a:xfrm>
            <a:off x="3168000" y="1815503"/>
            <a:ext cx="3199647" cy="2540497"/>
            <a:chOff x="3168000" y="1815503"/>
            <a:chExt cx="3199647" cy="2540497"/>
          </a:xfrm>
        </p:grpSpPr>
        <p:sp>
          <p:nvSpPr>
            <p:cNvPr id="10" name="AutoShape 6" descr="Figure 3, [Neural network representation. Each node...]. - Computational  Biology - NCBI Bookshelf">
              <a:extLst>
                <a:ext uri="{FF2B5EF4-FFF2-40B4-BE49-F238E27FC236}">
                  <a16:creationId xmlns:a16="http://schemas.microsoft.com/office/drawing/2014/main" id="{8CA33AAC-EDB3-40BE-9DA6-94415ACCCAD2}"/>
                </a:ext>
              </a:extLst>
            </p:cNvPr>
            <p:cNvSpPr>
              <a:spLocks noChangeAspect="1" noChangeArrowheads="1"/>
            </p:cNvSpPr>
            <p:nvPr/>
          </p:nvSpPr>
          <p:spPr bwMode="auto">
            <a:xfrm>
              <a:off x="4307247" y="279438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1" name="Content Placeholder 6">
              <a:extLst>
                <a:ext uri="{FF2B5EF4-FFF2-40B4-BE49-F238E27FC236}">
                  <a16:creationId xmlns:a16="http://schemas.microsoft.com/office/drawing/2014/main" id="{DCAE6DF4-AEC9-4CD6-A8F3-F1F31962682B}"/>
                </a:ext>
              </a:extLst>
            </p:cNvPr>
            <p:cNvSpPr txBox="1">
              <a:spLocks/>
            </p:cNvSpPr>
            <p:nvPr/>
          </p:nvSpPr>
          <p:spPr>
            <a:xfrm>
              <a:off x="3789748" y="1815503"/>
              <a:ext cx="1912950" cy="320232"/>
            </a:xfrm>
            <a:prstGeom prst="rect">
              <a:avLst/>
            </a:prstGeom>
            <a:noFill/>
            <a:ln>
              <a:noFill/>
            </a:ln>
          </p:spPr>
          <p:txBody>
            <a:bodyPr spcFirstLastPara="1" wrap="square" lIns="68575" tIns="34275" rIns="68575" bIns="34275" anchor="t" anchorCtr="0">
              <a:normAutofit fontScale="925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buNone/>
              </a:pPr>
              <a:r>
                <a:rPr lang="en-SG" sz="1400" b="1" u="sng" dirty="0"/>
                <a:t>2</a:t>
              </a:r>
              <a:r>
                <a:rPr lang="en-SG" sz="1400" b="1" u="sng" baseline="30000" dirty="0"/>
                <a:t>nd</a:t>
              </a:r>
              <a:r>
                <a:rPr lang="en-SG" sz="1400" b="1" u="sng" dirty="0"/>
                <a:t>  iteration (Model2) </a:t>
              </a:r>
            </a:p>
          </p:txBody>
        </p:sp>
        <p:pic>
          <p:nvPicPr>
            <p:cNvPr id="14" name="Picture 13">
              <a:extLst>
                <a:ext uri="{FF2B5EF4-FFF2-40B4-BE49-F238E27FC236}">
                  <a16:creationId xmlns:a16="http://schemas.microsoft.com/office/drawing/2014/main" id="{A842A4CE-AE0C-47E1-AD77-FC7DEC97DA53}"/>
                </a:ext>
              </a:extLst>
            </p:cNvPr>
            <p:cNvPicPr>
              <a:picLocks noChangeAspect="1"/>
            </p:cNvPicPr>
            <p:nvPr/>
          </p:nvPicPr>
          <p:blipFill>
            <a:blip r:embed="rId2"/>
            <a:stretch>
              <a:fillRect/>
            </a:stretch>
          </p:blipFill>
          <p:spPr>
            <a:xfrm>
              <a:off x="3168000" y="2206634"/>
              <a:ext cx="3156447" cy="1480296"/>
            </a:xfrm>
            <a:prstGeom prst="rect">
              <a:avLst/>
            </a:prstGeom>
          </p:spPr>
        </p:pic>
        <p:grpSp>
          <p:nvGrpSpPr>
            <p:cNvPr id="15" name="Group 14">
              <a:extLst>
                <a:ext uri="{FF2B5EF4-FFF2-40B4-BE49-F238E27FC236}">
                  <a16:creationId xmlns:a16="http://schemas.microsoft.com/office/drawing/2014/main" id="{01318002-BD74-4ED7-8558-560B9001AD89}"/>
                </a:ext>
              </a:extLst>
            </p:cNvPr>
            <p:cNvGrpSpPr/>
            <p:nvPr/>
          </p:nvGrpSpPr>
          <p:grpSpPr>
            <a:xfrm>
              <a:off x="4734670" y="2483158"/>
              <a:ext cx="294433" cy="900249"/>
              <a:chOff x="4405200" y="3110399"/>
              <a:chExt cx="508763" cy="1540175"/>
            </a:xfrm>
          </p:grpSpPr>
          <p:sp>
            <p:nvSpPr>
              <p:cNvPr id="16" name="Multiplication Sign 15">
                <a:extLst>
                  <a:ext uri="{FF2B5EF4-FFF2-40B4-BE49-F238E27FC236}">
                    <a16:creationId xmlns:a16="http://schemas.microsoft.com/office/drawing/2014/main" id="{FC65A68E-4B45-4960-B363-0401265DAE91}"/>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Multiplication Sign 16">
                <a:extLst>
                  <a:ext uri="{FF2B5EF4-FFF2-40B4-BE49-F238E27FC236}">
                    <a16:creationId xmlns:a16="http://schemas.microsoft.com/office/drawing/2014/main" id="{708479F3-A4D0-4A39-9E12-A29FABC415B8}"/>
                  </a:ext>
                </a:extLst>
              </p:cNvPr>
              <p:cNvSpPr/>
              <p:nvPr/>
            </p:nvSpPr>
            <p:spPr>
              <a:xfrm>
                <a:off x="4405200" y="4056575"/>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8" name="Content Placeholder 6">
              <a:extLst>
                <a:ext uri="{FF2B5EF4-FFF2-40B4-BE49-F238E27FC236}">
                  <a16:creationId xmlns:a16="http://schemas.microsoft.com/office/drawing/2014/main" id="{102DD0F6-7958-4079-AA02-248468C74AE4}"/>
                </a:ext>
              </a:extLst>
            </p:cNvPr>
            <p:cNvSpPr txBox="1">
              <a:spLocks/>
            </p:cNvSpPr>
            <p:nvPr/>
          </p:nvSpPr>
          <p:spPr>
            <a:xfrm>
              <a:off x="3211200" y="3703881"/>
              <a:ext cx="3156447" cy="6521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596900" indent="-457200">
                <a:spcBef>
                  <a:spcPts val="0"/>
                </a:spcBef>
                <a:buAutoNum type="arabicPeriod"/>
              </a:pPr>
              <a:r>
                <a:rPr lang="en-SG" sz="1400" dirty="0"/>
                <a:t>Forward</a:t>
              </a:r>
            </a:p>
            <a:p>
              <a:pPr marL="596900" indent="-457200">
                <a:spcBef>
                  <a:spcPts val="0"/>
                </a:spcBef>
                <a:buAutoNum type="arabicPeriod"/>
              </a:pPr>
              <a:r>
                <a:rPr lang="en-SG" sz="1400" dirty="0"/>
                <a:t>Compute gradient</a:t>
              </a:r>
            </a:p>
            <a:p>
              <a:pPr marL="596900" indent="-457200">
                <a:spcBef>
                  <a:spcPts val="0"/>
                </a:spcBef>
                <a:buAutoNum type="arabicPeriod"/>
              </a:pPr>
              <a:r>
                <a:rPr lang="en-SG" sz="1400" dirty="0"/>
                <a:t>Update weight</a:t>
              </a:r>
            </a:p>
          </p:txBody>
        </p:sp>
      </p:grpSp>
      <p:grpSp>
        <p:nvGrpSpPr>
          <p:cNvPr id="29" name="Group 28">
            <a:extLst>
              <a:ext uri="{FF2B5EF4-FFF2-40B4-BE49-F238E27FC236}">
                <a16:creationId xmlns:a16="http://schemas.microsoft.com/office/drawing/2014/main" id="{6E2AE459-C1AC-4B4E-8B03-78E1F5ED0FAB}"/>
              </a:ext>
            </a:extLst>
          </p:cNvPr>
          <p:cNvGrpSpPr/>
          <p:nvPr/>
        </p:nvGrpSpPr>
        <p:grpSpPr>
          <a:xfrm>
            <a:off x="6210753" y="1832454"/>
            <a:ext cx="3284541" cy="2523546"/>
            <a:chOff x="6210753" y="1832454"/>
            <a:chExt cx="3284541" cy="2523546"/>
          </a:xfrm>
        </p:grpSpPr>
        <p:sp>
          <p:nvSpPr>
            <p:cNvPr id="12" name="Content Placeholder 6">
              <a:extLst>
                <a:ext uri="{FF2B5EF4-FFF2-40B4-BE49-F238E27FC236}">
                  <a16:creationId xmlns:a16="http://schemas.microsoft.com/office/drawing/2014/main" id="{F8DDF02D-5222-4D56-BB7D-673B33372AA5}"/>
                </a:ext>
              </a:extLst>
            </p:cNvPr>
            <p:cNvSpPr txBox="1">
              <a:spLocks/>
            </p:cNvSpPr>
            <p:nvPr/>
          </p:nvSpPr>
          <p:spPr>
            <a:xfrm>
              <a:off x="6946195" y="1832454"/>
              <a:ext cx="1912950" cy="320232"/>
            </a:xfrm>
            <a:prstGeom prst="rect">
              <a:avLst/>
            </a:prstGeom>
            <a:noFill/>
            <a:ln>
              <a:noFill/>
            </a:ln>
          </p:spPr>
          <p:txBody>
            <a:bodyPr spcFirstLastPara="1" wrap="square" lIns="68575" tIns="34275" rIns="68575" bIns="34275" anchor="t" anchorCtr="0">
              <a:normAutofit fontScale="925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buNone/>
              </a:pPr>
              <a:r>
                <a:rPr lang="en-SG" sz="1400" b="1" u="sng" dirty="0"/>
                <a:t>3</a:t>
              </a:r>
              <a:r>
                <a:rPr lang="en-SG" sz="1400" b="1" u="sng" baseline="30000" dirty="0"/>
                <a:t>rd</a:t>
              </a:r>
              <a:r>
                <a:rPr lang="en-SG" sz="1400" b="1" u="sng" dirty="0"/>
                <a:t> iteration (Model3) </a:t>
              </a:r>
            </a:p>
          </p:txBody>
        </p:sp>
        <p:pic>
          <p:nvPicPr>
            <p:cNvPr id="22" name="Picture 21">
              <a:extLst>
                <a:ext uri="{FF2B5EF4-FFF2-40B4-BE49-F238E27FC236}">
                  <a16:creationId xmlns:a16="http://schemas.microsoft.com/office/drawing/2014/main" id="{1A4B8E36-3341-45E5-9CEB-A0AB412B5062}"/>
                </a:ext>
              </a:extLst>
            </p:cNvPr>
            <p:cNvPicPr>
              <a:picLocks noChangeAspect="1"/>
            </p:cNvPicPr>
            <p:nvPr/>
          </p:nvPicPr>
          <p:blipFill>
            <a:blip r:embed="rId2"/>
            <a:stretch>
              <a:fillRect/>
            </a:stretch>
          </p:blipFill>
          <p:spPr>
            <a:xfrm>
              <a:off x="6338847" y="2206634"/>
              <a:ext cx="3156447" cy="1480296"/>
            </a:xfrm>
            <a:prstGeom prst="rect">
              <a:avLst/>
            </a:prstGeom>
          </p:spPr>
        </p:pic>
        <p:sp>
          <p:nvSpPr>
            <p:cNvPr id="23" name="Content Placeholder 6">
              <a:extLst>
                <a:ext uri="{FF2B5EF4-FFF2-40B4-BE49-F238E27FC236}">
                  <a16:creationId xmlns:a16="http://schemas.microsoft.com/office/drawing/2014/main" id="{DBA7CD3D-FE07-4F22-8D9E-31D41DFE60B6}"/>
                </a:ext>
              </a:extLst>
            </p:cNvPr>
            <p:cNvSpPr txBox="1">
              <a:spLocks/>
            </p:cNvSpPr>
            <p:nvPr/>
          </p:nvSpPr>
          <p:spPr>
            <a:xfrm>
              <a:off x="6210753" y="3703881"/>
              <a:ext cx="3156447" cy="6521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596900" indent="-457200">
                <a:spcBef>
                  <a:spcPts val="0"/>
                </a:spcBef>
                <a:buAutoNum type="arabicPeriod"/>
              </a:pPr>
              <a:r>
                <a:rPr lang="en-SG" sz="1400" dirty="0"/>
                <a:t>Forward</a:t>
              </a:r>
            </a:p>
            <a:p>
              <a:pPr marL="596900" indent="-457200">
                <a:spcBef>
                  <a:spcPts val="0"/>
                </a:spcBef>
                <a:buAutoNum type="arabicPeriod"/>
              </a:pPr>
              <a:r>
                <a:rPr lang="en-SG" sz="1400" dirty="0"/>
                <a:t>Compute gradient</a:t>
              </a:r>
            </a:p>
            <a:p>
              <a:pPr marL="596900" indent="-457200">
                <a:spcBef>
                  <a:spcPts val="0"/>
                </a:spcBef>
                <a:buAutoNum type="arabicPeriod"/>
              </a:pPr>
              <a:r>
                <a:rPr lang="en-SG" sz="1400" dirty="0"/>
                <a:t>Update weight</a:t>
              </a:r>
            </a:p>
          </p:txBody>
        </p:sp>
        <p:grpSp>
          <p:nvGrpSpPr>
            <p:cNvPr id="24" name="Group 23">
              <a:extLst>
                <a:ext uri="{FF2B5EF4-FFF2-40B4-BE49-F238E27FC236}">
                  <a16:creationId xmlns:a16="http://schemas.microsoft.com/office/drawing/2014/main" id="{A7438F6F-8062-45FE-8646-36AB8A4AC7AD}"/>
                </a:ext>
              </a:extLst>
            </p:cNvPr>
            <p:cNvGrpSpPr/>
            <p:nvPr/>
          </p:nvGrpSpPr>
          <p:grpSpPr>
            <a:xfrm>
              <a:off x="7917070" y="2198933"/>
              <a:ext cx="294433" cy="1186725"/>
              <a:chOff x="4405200" y="3110399"/>
              <a:chExt cx="508763" cy="2030287"/>
            </a:xfrm>
          </p:grpSpPr>
          <p:sp>
            <p:nvSpPr>
              <p:cNvPr id="25" name="Multiplication Sign 24">
                <a:extLst>
                  <a:ext uri="{FF2B5EF4-FFF2-40B4-BE49-F238E27FC236}">
                    <a16:creationId xmlns:a16="http://schemas.microsoft.com/office/drawing/2014/main" id="{5300CED6-DAC8-4B49-9902-333342DE1EC1}"/>
                  </a:ext>
                </a:extLst>
              </p:cNvPr>
              <p:cNvSpPr/>
              <p:nvPr/>
            </p:nvSpPr>
            <p:spPr>
              <a:xfrm>
                <a:off x="4405200" y="3110399"/>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 name="Multiplication Sign 25">
                <a:extLst>
                  <a:ext uri="{FF2B5EF4-FFF2-40B4-BE49-F238E27FC236}">
                    <a16:creationId xmlns:a16="http://schemas.microsoft.com/office/drawing/2014/main" id="{ECC698CD-5B10-4809-B97F-8C95B10E90FD}"/>
                  </a:ext>
                </a:extLst>
              </p:cNvPr>
              <p:cNvSpPr/>
              <p:nvPr/>
            </p:nvSpPr>
            <p:spPr>
              <a:xfrm>
                <a:off x="4405200" y="4546687"/>
                <a:ext cx="508763" cy="593999"/>
              </a:xfrm>
              <a:prstGeom prst="mathMultiply">
                <a:avLst>
                  <a:gd name="adj1" fmla="val 85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grpSp>
      <p:sp>
        <p:nvSpPr>
          <p:cNvPr id="27" name="Content Placeholder 6">
            <a:extLst>
              <a:ext uri="{FF2B5EF4-FFF2-40B4-BE49-F238E27FC236}">
                <a16:creationId xmlns:a16="http://schemas.microsoft.com/office/drawing/2014/main" id="{691F7092-DBC5-4241-8959-C7931B20A1A8}"/>
              </a:ext>
            </a:extLst>
          </p:cNvPr>
          <p:cNvSpPr txBox="1">
            <a:spLocks/>
          </p:cNvSpPr>
          <p:nvPr/>
        </p:nvSpPr>
        <p:spPr>
          <a:xfrm>
            <a:off x="568203" y="1289404"/>
            <a:ext cx="4673397" cy="337183"/>
          </a:xfrm>
          <a:prstGeom prst="rect">
            <a:avLst/>
          </a:prstGeom>
          <a:noFill/>
          <a:ln>
            <a:noFill/>
          </a:ln>
        </p:spPr>
        <p:txBody>
          <a:bodyPr spcFirstLastPara="1" wrap="square" lIns="68575" tIns="34275" rIns="68575" bIns="34275" anchor="t" anchorCtr="0">
            <a:normAutofit fontScale="700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SG" dirty="0"/>
              <a:t>Randomly drop the node</a:t>
            </a:r>
          </a:p>
        </p:txBody>
      </p:sp>
      <p:sp>
        <p:nvSpPr>
          <p:cNvPr id="30" name="Content Placeholder 6">
            <a:extLst>
              <a:ext uri="{FF2B5EF4-FFF2-40B4-BE49-F238E27FC236}">
                <a16:creationId xmlns:a16="http://schemas.microsoft.com/office/drawing/2014/main" id="{9AF7B1B6-81FB-4741-A7A7-3AB805A5723A}"/>
              </a:ext>
            </a:extLst>
          </p:cNvPr>
          <p:cNvSpPr txBox="1">
            <a:spLocks/>
          </p:cNvSpPr>
          <p:nvPr/>
        </p:nvSpPr>
        <p:spPr>
          <a:xfrm>
            <a:off x="1187403" y="4570451"/>
            <a:ext cx="6545397" cy="419220"/>
          </a:xfrm>
          <a:prstGeom prst="rect">
            <a:avLst/>
          </a:prstGeom>
          <a:noFill/>
          <a:ln>
            <a:noFill/>
          </a:ln>
        </p:spPr>
        <p:txBody>
          <a:bodyPr spcFirstLastPara="1" wrap="square" lIns="68575" tIns="34275" rIns="68575" bIns="3427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lgn="ctr">
              <a:buNone/>
            </a:pPr>
            <a:r>
              <a:rPr lang="en-SG" b="1" dirty="0"/>
              <a:t>Idea</a:t>
            </a:r>
            <a:r>
              <a:rPr lang="en-SG" dirty="0"/>
              <a:t>: Train different model at every iteration. </a:t>
            </a:r>
          </a:p>
        </p:txBody>
      </p:sp>
    </p:spTree>
    <p:extLst>
      <p:ext uri="{BB962C8B-B14F-4D97-AF65-F5344CB8AC3E}">
        <p14:creationId xmlns:p14="http://schemas.microsoft.com/office/powerpoint/2010/main" val="21637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Neural Networks</a:t>
            </a:r>
            <a:endParaRPr lang="en-SG"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211179"/>
            <a:ext cx="7886700" cy="1859501"/>
          </a:xfrm>
        </p:spPr>
        <p:txBody>
          <a:bodyPr>
            <a:normAutofit/>
          </a:bodyPr>
          <a:lstStyle/>
          <a:p>
            <a:r>
              <a:rPr lang="en-US" dirty="0"/>
              <a:t>Data: </a:t>
            </a:r>
          </a:p>
          <a:p>
            <a:pPr lvl="1"/>
            <a:r>
              <a:rPr lang="en-US" dirty="0"/>
              <a:t>Input (Age, BMI, Cholesterol level)</a:t>
            </a:r>
          </a:p>
          <a:p>
            <a:pPr lvl="1"/>
            <a:r>
              <a:rPr lang="en-US" dirty="0"/>
              <a:t>Output (Normal / High Blood Pressure)</a:t>
            </a:r>
          </a:p>
          <a:p>
            <a:r>
              <a:rPr lang="en-US" dirty="0"/>
              <a:t>We teach the model using the data to make accurate prediction by optimizing parameters</a:t>
            </a:r>
          </a:p>
        </p:txBody>
      </p:sp>
      <p:grpSp>
        <p:nvGrpSpPr>
          <p:cNvPr id="9" name="Group 8"/>
          <p:cNvGrpSpPr/>
          <p:nvPr/>
        </p:nvGrpSpPr>
        <p:grpSpPr>
          <a:xfrm>
            <a:off x="781050" y="3234135"/>
            <a:ext cx="7138736" cy="1057128"/>
            <a:chOff x="961189" y="4488643"/>
            <a:chExt cx="9518315" cy="1409504"/>
          </a:xfrm>
        </p:grpSpPr>
        <p:grpSp>
          <p:nvGrpSpPr>
            <p:cNvPr id="125" name="Group 124"/>
            <p:cNvGrpSpPr/>
            <p:nvPr/>
          </p:nvGrpSpPr>
          <p:grpSpPr>
            <a:xfrm>
              <a:off x="961189" y="4488643"/>
              <a:ext cx="9518315" cy="1409504"/>
              <a:chOff x="1502611" y="4403085"/>
              <a:chExt cx="9518315" cy="1409504"/>
            </a:xfrm>
          </p:grpSpPr>
          <p:sp>
            <p:nvSpPr>
              <p:cNvPr id="81" name="TextBox 80"/>
              <p:cNvSpPr txBox="1"/>
              <p:nvPr/>
            </p:nvSpPr>
            <p:spPr>
              <a:xfrm>
                <a:off x="8426073" y="4643789"/>
                <a:ext cx="2594853" cy="430887"/>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Normal blood pressure</a:t>
                </a:r>
                <a:endParaRPr lang="en-SG" sz="1500" dirty="0">
                  <a:latin typeface="Times New Roman" panose="02020603050405020304" pitchFamily="18" charset="0"/>
                  <a:cs typeface="Times New Roman" panose="02020603050405020304" pitchFamily="18" charset="0"/>
                </a:endParaRPr>
              </a:p>
            </p:txBody>
          </p:sp>
          <p:sp>
            <p:nvSpPr>
              <p:cNvPr id="82" name="TextBox 81"/>
              <p:cNvSpPr txBox="1"/>
              <p:nvPr/>
            </p:nvSpPr>
            <p:spPr>
              <a:xfrm>
                <a:off x="8426073" y="5102132"/>
                <a:ext cx="2442437" cy="430887"/>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High blood pressure</a:t>
                </a:r>
                <a:endParaRPr lang="en-SG" sz="1500" dirty="0">
                  <a:latin typeface="Times New Roman" panose="02020603050405020304" pitchFamily="18" charset="0"/>
                  <a:cs typeface="Times New Roman" panose="02020603050405020304" pitchFamily="18" charset="0"/>
                </a:endParaRPr>
              </a:p>
            </p:txBody>
          </p:sp>
          <p:sp>
            <p:nvSpPr>
              <p:cNvPr id="85" name="TextBox 84"/>
              <p:cNvSpPr txBox="1"/>
              <p:nvPr/>
            </p:nvSpPr>
            <p:spPr>
              <a:xfrm>
                <a:off x="1683732" y="4424722"/>
                <a:ext cx="195059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Age</a:t>
                </a:r>
                <a:endParaRPr lang="en-SG" sz="1050" baseline="-25000" dirty="0">
                  <a:latin typeface="Times New Roman" panose="02020603050405020304" pitchFamily="18" charset="0"/>
                  <a:cs typeface="Times New Roman" panose="02020603050405020304" pitchFamily="18" charset="0"/>
                </a:endParaRPr>
              </a:p>
            </p:txBody>
          </p:sp>
          <p:sp>
            <p:nvSpPr>
              <p:cNvPr id="86" name="TextBox 85"/>
              <p:cNvSpPr txBox="1"/>
              <p:nvPr/>
            </p:nvSpPr>
            <p:spPr>
              <a:xfrm>
                <a:off x="1502611" y="4886388"/>
                <a:ext cx="2103880"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BMI</a:t>
                </a:r>
                <a:endParaRPr lang="en-SG" sz="1050" baseline="-25000" dirty="0">
                  <a:latin typeface="Times New Roman" panose="02020603050405020304" pitchFamily="18" charset="0"/>
                  <a:cs typeface="Times New Roman" panose="02020603050405020304" pitchFamily="18" charset="0"/>
                </a:endParaRPr>
              </a:p>
            </p:txBody>
          </p:sp>
          <p:sp>
            <p:nvSpPr>
              <p:cNvPr id="87" name="TextBox 86"/>
              <p:cNvSpPr txBox="1"/>
              <p:nvPr/>
            </p:nvSpPr>
            <p:spPr>
              <a:xfrm>
                <a:off x="1627323" y="5317576"/>
                <a:ext cx="1950593"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Cholesterol level</a:t>
                </a:r>
                <a:endParaRPr lang="en-SG" sz="1050" baseline="-25000" dirty="0">
                  <a:latin typeface="Times New Roman" panose="02020603050405020304" pitchFamily="18" charset="0"/>
                  <a:cs typeface="Times New Roman" panose="02020603050405020304" pitchFamily="18" charset="0"/>
                </a:endParaRPr>
              </a:p>
            </p:txBody>
          </p:sp>
          <p:cxnSp>
            <p:nvCxnSpPr>
              <p:cNvPr id="88" name="Straight Arrow Connector 87"/>
              <p:cNvCxnSpPr>
                <a:stCxn id="85" idx="3"/>
                <a:endCxn id="8" idx="1"/>
              </p:cNvCxnSpPr>
              <p:nvPr/>
            </p:nvCxnSpPr>
            <p:spPr>
              <a:xfrm>
                <a:off x="3634326" y="4594000"/>
                <a:ext cx="789863" cy="513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6" idx="3"/>
                <a:endCxn id="8" idx="1"/>
              </p:cNvCxnSpPr>
              <p:nvPr/>
            </p:nvCxnSpPr>
            <p:spPr>
              <a:xfrm>
                <a:off x="3606491" y="5055665"/>
                <a:ext cx="817697" cy="52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7" idx="3"/>
                <a:endCxn id="8" idx="1"/>
              </p:cNvCxnSpPr>
              <p:nvPr/>
            </p:nvCxnSpPr>
            <p:spPr>
              <a:xfrm flipV="1">
                <a:off x="3577916" y="5107837"/>
                <a:ext cx="846272" cy="379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00252" y="4603140"/>
                <a:ext cx="1754248" cy="984885"/>
              </a:xfrm>
              <a:prstGeom prst="rect">
                <a:avLst/>
              </a:prstGeom>
              <a:noFill/>
            </p:spPr>
            <p:txBody>
              <a:bodyPr wrap="square" rtlCol="0">
                <a:spAutoFit/>
              </a:bodyPr>
              <a:lstStyle/>
              <a:p>
                <a:r>
                  <a:rPr lang="en-US" sz="2100" dirty="0">
                    <a:latin typeface="Times New Roman" panose="02020603050405020304" pitchFamily="18" charset="0"/>
                    <a:cs typeface="Times New Roman" panose="02020603050405020304" pitchFamily="18" charset="0"/>
                  </a:rPr>
                  <a:t>Neural Networks</a:t>
                </a:r>
                <a:endParaRPr lang="en-SG" sz="2100"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4424189" y="4403085"/>
                <a:ext cx="3529263" cy="140950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solidFill>
                    <a:schemeClr val="accent5"/>
                  </a:solidFill>
                </a:endParaRPr>
              </a:p>
            </p:txBody>
          </p:sp>
          <p:cxnSp>
            <p:nvCxnSpPr>
              <p:cNvPr id="116" name="Straight Arrow Connector 115"/>
              <p:cNvCxnSpPr>
                <a:stCxn id="8" idx="3"/>
                <a:endCxn id="81" idx="1"/>
              </p:cNvCxnSpPr>
              <p:nvPr/>
            </p:nvCxnSpPr>
            <p:spPr>
              <a:xfrm flipV="1">
                <a:off x="7953451" y="4859233"/>
                <a:ext cx="472621" cy="248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 idx="3"/>
                <a:endCxn id="82" idx="1"/>
              </p:cNvCxnSpPr>
              <p:nvPr/>
            </p:nvCxnSpPr>
            <p:spPr>
              <a:xfrm>
                <a:off x="7953451" y="5107837"/>
                <a:ext cx="472621" cy="209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242" name="Picture 2" descr="Machine Learning Icon #361052 - Free Icons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664" y="4511661"/>
              <a:ext cx="1352055" cy="1352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811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Neural Networks Basics</a:t>
            </a:r>
            <a:endParaRPr lang="en-SG"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211179"/>
            <a:ext cx="7886700" cy="3421544"/>
          </a:xfrm>
        </p:spPr>
        <p:txBody>
          <a:bodyPr/>
          <a:lstStyle/>
          <a:p>
            <a:r>
              <a:rPr lang="en-US" dirty="0"/>
              <a:t>Made up of </a:t>
            </a:r>
            <a:r>
              <a:rPr lang="en-US" u="sng" dirty="0"/>
              <a:t>multiple layers of nodes</a:t>
            </a:r>
            <a:endParaRPr lang="en-US" dirty="0"/>
          </a:p>
        </p:txBody>
      </p:sp>
      <p:sp>
        <p:nvSpPr>
          <p:cNvPr id="10" name="Oval 9"/>
          <p:cNvSpPr/>
          <p:nvPr/>
        </p:nvSpPr>
        <p:spPr>
          <a:xfrm>
            <a:off x="2850006" y="3168375"/>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 name="Oval 10"/>
          <p:cNvSpPr/>
          <p:nvPr/>
        </p:nvSpPr>
        <p:spPr>
          <a:xfrm>
            <a:off x="2850006" y="3688439"/>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 name="Oval 11"/>
          <p:cNvSpPr/>
          <p:nvPr/>
        </p:nvSpPr>
        <p:spPr>
          <a:xfrm>
            <a:off x="2850006" y="4247652"/>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 name="Oval 12"/>
          <p:cNvSpPr/>
          <p:nvPr/>
        </p:nvSpPr>
        <p:spPr>
          <a:xfrm>
            <a:off x="4387145" y="4425594"/>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 name="Oval 13"/>
          <p:cNvSpPr/>
          <p:nvPr/>
        </p:nvSpPr>
        <p:spPr>
          <a:xfrm>
            <a:off x="4387145" y="2829417"/>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5" name="Oval 14"/>
          <p:cNvSpPr/>
          <p:nvPr/>
        </p:nvSpPr>
        <p:spPr>
          <a:xfrm>
            <a:off x="4387145" y="3341018"/>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6" name="Oval 15"/>
          <p:cNvSpPr/>
          <p:nvPr/>
        </p:nvSpPr>
        <p:spPr>
          <a:xfrm>
            <a:off x="5924283" y="3973224"/>
            <a:ext cx="338959" cy="33895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7" name="Oval 16"/>
          <p:cNvSpPr/>
          <p:nvPr/>
        </p:nvSpPr>
        <p:spPr>
          <a:xfrm>
            <a:off x="5924283" y="3271658"/>
            <a:ext cx="338959" cy="33895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nvGrpSpPr>
          <p:cNvPr id="52" name="Group 51"/>
          <p:cNvGrpSpPr/>
          <p:nvPr/>
        </p:nvGrpSpPr>
        <p:grpSpPr>
          <a:xfrm>
            <a:off x="2606920" y="2452366"/>
            <a:ext cx="4270820" cy="344322"/>
            <a:chOff x="3486586" y="2648134"/>
            <a:chExt cx="5694427" cy="459095"/>
          </a:xfrm>
        </p:grpSpPr>
        <p:sp>
          <p:nvSpPr>
            <p:cNvPr id="33" name="TextBox 32"/>
            <p:cNvSpPr txBox="1"/>
            <p:nvPr/>
          </p:nvSpPr>
          <p:spPr>
            <a:xfrm>
              <a:off x="3486586" y="2666657"/>
              <a:ext cx="1488491"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Input layer</a:t>
              </a:r>
              <a:endParaRPr lang="en-SG" sz="15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5207707" y="2648134"/>
              <a:ext cx="1730873" cy="430886"/>
            </a:xfrm>
            <a:prstGeom prst="rect">
              <a:avLst/>
            </a:prstGeom>
            <a:noFill/>
          </p:spPr>
          <p:txBody>
            <a:bodyPr wrap="square" rtlCol="0">
              <a:spAutoFit/>
            </a:bodyPr>
            <a:lstStyle/>
            <a:p>
              <a:pPr algn="ctr"/>
              <a:r>
                <a:rPr lang="en-US" sz="1500" dirty="0">
                  <a:latin typeface="Times New Roman" panose="02020603050405020304" pitchFamily="18" charset="0"/>
                  <a:cs typeface="Times New Roman" panose="02020603050405020304" pitchFamily="18" charset="0"/>
                </a:rPr>
                <a:t>Hidden layer</a:t>
              </a:r>
              <a:endParaRPr lang="en-SG" sz="1500"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7431348" y="2676343"/>
              <a:ext cx="1749665"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Output layer</a:t>
              </a:r>
              <a:endParaRPr lang="en-SG" sz="1500" dirty="0">
                <a:latin typeface="Times New Roman" panose="02020603050405020304" pitchFamily="18" charset="0"/>
                <a:cs typeface="Times New Roman" panose="02020603050405020304" pitchFamily="18" charset="0"/>
              </a:endParaRPr>
            </a:p>
          </p:txBody>
        </p:sp>
      </p:grpSp>
      <p:sp>
        <p:nvSpPr>
          <p:cNvPr id="47" name="Oval 46"/>
          <p:cNvSpPr/>
          <p:nvPr/>
        </p:nvSpPr>
        <p:spPr>
          <a:xfrm>
            <a:off x="4392889" y="3898298"/>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952359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Neural Networks Basics</a:t>
            </a:r>
            <a:endParaRPr lang="en-SG"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211179"/>
            <a:ext cx="7886700" cy="3421544"/>
          </a:xfrm>
        </p:spPr>
        <p:txBody>
          <a:bodyPr/>
          <a:lstStyle/>
          <a:p>
            <a:r>
              <a:rPr lang="en-US" dirty="0"/>
              <a:t>Made up of </a:t>
            </a:r>
            <a:r>
              <a:rPr lang="en-US" u="sng" dirty="0"/>
              <a:t>multiple layers of nodes</a:t>
            </a:r>
            <a:r>
              <a:rPr lang="en-US" dirty="0"/>
              <a:t>.</a:t>
            </a:r>
          </a:p>
          <a:p>
            <a:r>
              <a:rPr lang="en-US" dirty="0"/>
              <a:t>Each layer make simple decisions using different </a:t>
            </a:r>
            <a:r>
              <a:rPr lang="en-US" u="sng" dirty="0">
                <a:solidFill>
                  <a:schemeClr val="accent5"/>
                </a:solidFill>
              </a:rPr>
              <a:t>weights, </a:t>
            </a:r>
            <a:r>
              <a:rPr lang="en-US" i="1" u="sng" dirty="0">
                <a:solidFill>
                  <a:schemeClr val="accent5"/>
                </a:solidFill>
              </a:rPr>
              <a:t>w, </a:t>
            </a:r>
            <a:r>
              <a:rPr lang="en-US" u="sng" dirty="0">
                <a:solidFill>
                  <a:schemeClr val="accent5"/>
                </a:solidFill>
              </a:rPr>
              <a:t>bias, </a:t>
            </a:r>
            <a:r>
              <a:rPr lang="en-US" i="1" u="sng" dirty="0">
                <a:solidFill>
                  <a:schemeClr val="accent5"/>
                </a:solidFill>
              </a:rPr>
              <a:t>b</a:t>
            </a:r>
            <a:r>
              <a:rPr lang="en-US" u="sng" dirty="0">
                <a:solidFill>
                  <a:schemeClr val="accent5"/>
                </a:solidFill>
              </a:rPr>
              <a:t> </a:t>
            </a:r>
            <a:r>
              <a:rPr lang="en-US" u="sng" dirty="0"/>
              <a:t>and </a:t>
            </a:r>
            <a:r>
              <a:rPr lang="en-US" u="sng" dirty="0">
                <a:solidFill>
                  <a:srgbClr val="FF0000"/>
                </a:solidFill>
              </a:rPr>
              <a:t>activation function, </a:t>
            </a:r>
            <a:r>
              <a:rPr lang="el-GR" i="1" u="sng" dirty="0">
                <a:solidFill>
                  <a:srgbClr val="FF0000"/>
                </a:solidFill>
              </a:rPr>
              <a:t>σ</a:t>
            </a:r>
            <a:r>
              <a:rPr lang="en-US" dirty="0">
                <a:solidFill>
                  <a:srgbClr val="FF0000"/>
                </a:solidFill>
              </a:rPr>
              <a:t>.</a:t>
            </a:r>
            <a:endParaRPr lang="en-SG" dirty="0">
              <a:solidFill>
                <a:srgbClr val="FF0000"/>
              </a:solidFill>
            </a:endParaRPr>
          </a:p>
        </p:txBody>
      </p:sp>
      <p:sp>
        <p:nvSpPr>
          <p:cNvPr id="10" name="Oval 9"/>
          <p:cNvSpPr/>
          <p:nvPr/>
        </p:nvSpPr>
        <p:spPr>
          <a:xfrm>
            <a:off x="2888392" y="3168375"/>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 name="Oval 10"/>
          <p:cNvSpPr/>
          <p:nvPr/>
        </p:nvSpPr>
        <p:spPr>
          <a:xfrm>
            <a:off x="2888392" y="3688439"/>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 name="Oval 11"/>
          <p:cNvSpPr/>
          <p:nvPr/>
        </p:nvSpPr>
        <p:spPr>
          <a:xfrm>
            <a:off x="2888392" y="4247652"/>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 name="Oval 12"/>
          <p:cNvSpPr/>
          <p:nvPr/>
        </p:nvSpPr>
        <p:spPr>
          <a:xfrm>
            <a:off x="4425531" y="4425594"/>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 name="Oval 13"/>
          <p:cNvSpPr/>
          <p:nvPr/>
        </p:nvSpPr>
        <p:spPr>
          <a:xfrm>
            <a:off x="4425531" y="2829417"/>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5" name="Oval 14"/>
          <p:cNvSpPr/>
          <p:nvPr/>
        </p:nvSpPr>
        <p:spPr>
          <a:xfrm>
            <a:off x="4425531" y="3341018"/>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6" name="Oval 15"/>
          <p:cNvSpPr/>
          <p:nvPr/>
        </p:nvSpPr>
        <p:spPr>
          <a:xfrm>
            <a:off x="5962669" y="3973224"/>
            <a:ext cx="338959" cy="33895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7" name="Oval 16"/>
          <p:cNvSpPr/>
          <p:nvPr/>
        </p:nvSpPr>
        <p:spPr>
          <a:xfrm>
            <a:off x="5962669" y="3271658"/>
            <a:ext cx="338959" cy="33895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8" name="Straight Arrow Connector 17"/>
          <p:cNvCxnSpPr>
            <a:stCxn id="10" idx="6"/>
            <a:endCxn id="14" idx="2"/>
          </p:cNvCxnSpPr>
          <p:nvPr/>
        </p:nvCxnSpPr>
        <p:spPr>
          <a:xfrm flipV="1">
            <a:off x="3227351" y="2998896"/>
            <a:ext cx="1198180" cy="338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6"/>
            <a:endCxn id="15" idx="2"/>
          </p:cNvCxnSpPr>
          <p:nvPr/>
        </p:nvCxnSpPr>
        <p:spPr>
          <a:xfrm>
            <a:off x="3227351" y="3337855"/>
            <a:ext cx="1198180" cy="172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6"/>
            <a:endCxn id="13" idx="2"/>
          </p:cNvCxnSpPr>
          <p:nvPr/>
        </p:nvCxnSpPr>
        <p:spPr>
          <a:xfrm>
            <a:off x="3227351" y="3337855"/>
            <a:ext cx="1198180" cy="1257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6"/>
            <a:endCxn id="14" idx="2"/>
          </p:cNvCxnSpPr>
          <p:nvPr/>
        </p:nvCxnSpPr>
        <p:spPr>
          <a:xfrm flipV="1">
            <a:off x="3227351" y="2998897"/>
            <a:ext cx="1198180" cy="859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6"/>
            <a:endCxn id="15" idx="2"/>
          </p:cNvCxnSpPr>
          <p:nvPr/>
        </p:nvCxnSpPr>
        <p:spPr>
          <a:xfrm flipV="1">
            <a:off x="3227351" y="3510497"/>
            <a:ext cx="1198180" cy="347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13" idx="2"/>
          </p:cNvCxnSpPr>
          <p:nvPr/>
        </p:nvCxnSpPr>
        <p:spPr>
          <a:xfrm>
            <a:off x="3227351" y="3857919"/>
            <a:ext cx="1198180" cy="73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6"/>
            <a:endCxn id="14" idx="2"/>
          </p:cNvCxnSpPr>
          <p:nvPr/>
        </p:nvCxnSpPr>
        <p:spPr>
          <a:xfrm flipV="1">
            <a:off x="3227351" y="2998896"/>
            <a:ext cx="1198180" cy="1418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6"/>
            <a:endCxn id="15" idx="2"/>
          </p:cNvCxnSpPr>
          <p:nvPr/>
        </p:nvCxnSpPr>
        <p:spPr>
          <a:xfrm flipV="1">
            <a:off x="3227351" y="3510498"/>
            <a:ext cx="1198180" cy="906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6"/>
            <a:endCxn id="13" idx="2"/>
          </p:cNvCxnSpPr>
          <p:nvPr/>
        </p:nvCxnSpPr>
        <p:spPr>
          <a:xfrm>
            <a:off x="3227351" y="4417131"/>
            <a:ext cx="1198180" cy="1779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4" idx="6"/>
            <a:endCxn id="17" idx="2"/>
          </p:cNvCxnSpPr>
          <p:nvPr/>
        </p:nvCxnSpPr>
        <p:spPr>
          <a:xfrm>
            <a:off x="4764489" y="2998897"/>
            <a:ext cx="1198180" cy="442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4" idx="6"/>
            <a:endCxn id="16" idx="2"/>
          </p:cNvCxnSpPr>
          <p:nvPr/>
        </p:nvCxnSpPr>
        <p:spPr>
          <a:xfrm>
            <a:off x="4764489" y="2998896"/>
            <a:ext cx="1198180" cy="1143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a:endCxn id="17" idx="2"/>
          </p:cNvCxnSpPr>
          <p:nvPr/>
        </p:nvCxnSpPr>
        <p:spPr>
          <a:xfrm flipV="1">
            <a:off x="4764489" y="3441137"/>
            <a:ext cx="1198180" cy="69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6"/>
            <a:endCxn id="16" idx="2"/>
          </p:cNvCxnSpPr>
          <p:nvPr/>
        </p:nvCxnSpPr>
        <p:spPr>
          <a:xfrm>
            <a:off x="4764489" y="3510498"/>
            <a:ext cx="1198180" cy="632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6"/>
            <a:endCxn id="16" idx="2"/>
          </p:cNvCxnSpPr>
          <p:nvPr/>
        </p:nvCxnSpPr>
        <p:spPr>
          <a:xfrm flipV="1">
            <a:off x="4764489" y="4142703"/>
            <a:ext cx="1198180" cy="452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6"/>
            <a:endCxn id="17" idx="2"/>
          </p:cNvCxnSpPr>
          <p:nvPr/>
        </p:nvCxnSpPr>
        <p:spPr>
          <a:xfrm flipV="1">
            <a:off x="4764489" y="3441138"/>
            <a:ext cx="1198180" cy="115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2645305" y="2452366"/>
            <a:ext cx="4270820" cy="344322"/>
            <a:chOff x="3486586" y="2648134"/>
            <a:chExt cx="5694427" cy="459095"/>
          </a:xfrm>
        </p:grpSpPr>
        <p:sp>
          <p:nvSpPr>
            <p:cNvPr id="33" name="TextBox 32"/>
            <p:cNvSpPr txBox="1"/>
            <p:nvPr/>
          </p:nvSpPr>
          <p:spPr>
            <a:xfrm>
              <a:off x="3486586" y="2666657"/>
              <a:ext cx="1488491"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Input layer</a:t>
              </a:r>
              <a:endParaRPr lang="en-SG" sz="15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5207707" y="2648134"/>
              <a:ext cx="1730873" cy="430886"/>
            </a:xfrm>
            <a:prstGeom prst="rect">
              <a:avLst/>
            </a:prstGeom>
            <a:noFill/>
          </p:spPr>
          <p:txBody>
            <a:bodyPr wrap="square" rtlCol="0">
              <a:spAutoFit/>
            </a:bodyPr>
            <a:lstStyle/>
            <a:p>
              <a:pPr algn="ctr"/>
              <a:r>
                <a:rPr lang="en-US" sz="1500" dirty="0">
                  <a:latin typeface="Times New Roman" panose="02020603050405020304" pitchFamily="18" charset="0"/>
                  <a:cs typeface="Times New Roman" panose="02020603050405020304" pitchFamily="18" charset="0"/>
                </a:rPr>
                <a:t>Hidden layer</a:t>
              </a:r>
              <a:endParaRPr lang="en-SG" sz="1500"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7431348" y="2676343"/>
              <a:ext cx="1749665"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Output layer</a:t>
              </a:r>
              <a:endParaRPr lang="en-SG" sz="1500" dirty="0">
                <a:latin typeface="Times New Roman" panose="02020603050405020304" pitchFamily="18" charset="0"/>
                <a:cs typeface="Times New Roman" panose="02020603050405020304" pitchFamily="18" charset="0"/>
              </a:endParaRPr>
            </a:p>
          </p:txBody>
        </p:sp>
      </p:grpSp>
      <p:sp>
        <p:nvSpPr>
          <p:cNvPr id="47" name="Oval 46"/>
          <p:cNvSpPr/>
          <p:nvPr/>
        </p:nvSpPr>
        <p:spPr>
          <a:xfrm>
            <a:off x="4431275" y="3898298"/>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48" name="Straight Arrow Connector 47"/>
          <p:cNvCxnSpPr>
            <a:stCxn id="11" idx="6"/>
            <a:endCxn id="47" idx="2"/>
          </p:cNvCxnSpPr>
          <p:nvPr/>
        </p:nvCxnSpPr>
        <p:spPr>
          <a:xfrm>
            <a:off x="3227351" y="3857918"/>
            <a:ext cx="1203924" cy="209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0" idx="6"/>
            <a:endCxn id="47" idx="2"/>
          </p:cNvCxnSpPr>
          <p:nvPr/>
        </p:nvCxnSpPr>
        <p:spPr>
          <a:xfrm>
            <a:off x="3227351" y="3337855"/>
            <a:ext cx="1203924" cy="729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7" idx="6"/>
            <a:endCxn id="17" idx="2"/>
          </p:cNvCxnSpPr>
          <p:nvPr/>
        </p:nvCxnSpPr>
        <p:spPr>
          <a:xfrm flipV="1">
            <a:off x="4770233" y="3441137"/>
            <a:ext cx="1192436" cy="626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7" idx="6"/>
            <a:endCxn id="16" idx="2"/>
          </p:cNvCxnSpPr>
          <p:nvPr/>
        </p:nvCxnSpPr>
        <p:spPr>
          <a:xfrm>
            <a:off x="4770233" y="4067778"/>
            <a:ext cx="1192436" cy="749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423618" y="2975193"/>
            <a:ext cx="51252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5" name="TextBox 54"/>
          <p:cNvSpPr txBox="1"/>
          <p:nvPr/>
        </p:nvSpPr>
        <p:spPr>
          <a:xfrm>
            <a:off x="3495537" y="3187321"/>
            <a:ext cx="468393"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7" name="TextBox 56"/>
          <p:cNvSpPr txBox="1"/>
          <p:nvPr/>
        </p:nvSpPr>
        <p:spPr>
          <a:xfrm>
            <a:off x="4944671" y="2876819"/>
            <a:ext cx="542421"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8" name="TextBox 57"/>
          <p:cNvSpPr txBox="1"/>
          <p:nvPr/>
        </p:nvSpPr>
        <p:spPr>
          <a:xfrm>
            <a:off x="4993400" y="3144389"/>
            <a:ext cx="493691"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63" name="TextBox 62"/>
          <p:cNvSpPr txBox="1"/>
          <p:nvPr/>
        </p:nvSpPr>
        <p:spPr>
          <a:xfrm>
            <a:off x="4477892" y="2833160"/>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4" name="TextBox 63"/>
          <p:cNvSpPr txBox="1"/>
          <p:nvPr/>
        </p:nvSpPr>
        <p:spPr>
          <a:xfrm>
            <a:off x="4477892" y="3346584"/>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5" name="TextBox 64"/>
          <p:cNvSpPr txBox="1"/>
          <p:nvPr/>
        </p:nvSpPr>
        <p:spPr>
          <a:xfrm>
            <a:off x="4477892" y="3899525"/>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6" name="TextBox 65"/>
          <p:cNvSpPr txBox="1"/>
          <p:nvPr/>
        </p:nvSpPr>
        <p:spPr>
          <a:xfrm>
            <a:off x="4477892" y="4434868"/>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7" name="TextBox 66"/>
          <p:cNvSpPr txBox="1"/>
          <p:nvPr/>
        </p:nvSpPr>
        <p:spPr>
          <a:xfrm>
            <a:off x="6019124" y="3278544"/>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8" name="TextBox 67"/>
          <p:cNvSpPr txBox="1"/>
          <p:nvPr/>
        </p:nvSpPr>
        <p:spPr>
          <a:xfrm>
            <a:off x="6019124" y="3988285"/>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9" name="TextBox 68"/>
          <p:cNvSpPr txBox="1"/>
          <p:nvPr/>
        </p:nvSpPr>
        <p:spPr>
          <a:xfrm>
            <a:off x="4622670" y="2678959"/>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0" name="TextBox 69"/>
          <p:cNvSpPr txBox="1"/>
          <p:nvPr/>
        </p:nvSpPr>
        <p:spPr>
          <a:xfrm>
            <a:off x="4622670" y="3197574"/>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1" name="TextBox 70"/>
          <p:cNvSpPr txBox="1"/>
          <p:nvPr/>
        </p:nvSpPr>
        <p:spPr>
          <a:xfrm>
            <a:off x="4622670" y="3730539"/>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2" name="TextBox 71"/>
          <p:cNvSpPr txBox="1"/>
          <p:nvPr/>
        </p:nvSpPr>
        <p:spPr>
          <a:xfrm>
            <a:off x="4622670" y="4275269"/>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4</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3" name="TextBox 72"/>
          <p:cNvSpPr txBox="1"/>
          <p:nvPr/>
        </p:nvSpPr>
        <p:spPr>
          <a:xfrm>
            <a:off x="6144258" y="3097212"/>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4" name="TextBox 73"/>
          <p:cNvSpPr txBox="1"/>
          <p:nvPr/>
        </p:nvSpPr>
        <p:spPr>
          <a:xfrm>
            <a:off x="6144258" y="3798407"/>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grpSp>
        <p:nvGrpSpPr>
          <p:cNvPr id="78" name="Group 77"/>
          <p:cNvGrpSpPr/>
          <p:nvPr/>
        </p:nvGrpSpPr>
        <p:grpSpPr>
          <a:xfrm>
            <a:off x="6372152" y="1362829"/>
            <a:ext cx="2598362" cy="704987"/>
            <a:chOff x="8125016" y="1755092"/>
            <a:chExt cx="3464483" cy="939982"/>
          </a:xfrm>
        </p:grpSpPr>
        <p:sp>
          <p:nvSpPr>
            <p:cNvPr id="75" name="TextBox 74"/>
            <p:cNvSpPr txBox="1"/>
            <p:nvPr/>
          </p:nvSpPr>
          <p:spPr>
            <a:xfrm>
              <a:off x="8679363" y="1755092"/>
              <a:ext cx="2910136" cy="338554"/>
            </a:xfrm>
            <a:prstGeom prst="rect">
              <a:avLst/>
            </a:prstGeom>
            <a:noFill/>
          </p:spPr>
          <p:txBody>
            <a:bodyPr wrap="square" rtlCol="0">
              <a:spAutoFit/>
            </a:bodyPr>
            <a:lstStyle/>
            <a:p>
              <a:r>
                <a:rPr lang="en-US" sz="1050" dirty="0">
                  <a:solidFill>
                    <a:schemeClr val="accent5"/>
                  </a:solidFill>
                </a:rPr>
                <a:t>Learnable parameters</a:t>
              </a:r>
              <a:endParaRPr lang="en-SG" sz="1050" dirty="0">
                <a:solidFill>
                  <a:schemeClr val="accent5"/>
                </a:solidFill>
              </a:endParaRPr>
            </a:p>
          </p:txBody>
        </p:sp>
        <p:sp>
          <p:nvSpPr>
            <p:cNvPr id="77" name="Rectangle 76"/>
            <p:cNvSpPr/>
            <p:nvPr/>
          </p:nvSpPr>
          <p:spPr>
            <a:xfrm>
              <a:off x="8125016" y="2069432"/>
              <a:ext cx="2778268" cy="625642"/>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spTree>
    <p:extLst>
      <p:ext uri="{BB962C8B-B14F-4D97-AF65-F5344CB8AC3E}">
        <p14:creationId xmlns:p14="http://schemas.microsoft.com/office/powerpoint/2010/main" val="134801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Test: Neural Networks Basics</a:t>
            </a:r>
            <a:endParaRPr lang="en-SG"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715437" y="3256664"/>
            <a:ext cx="7792950" cy="369332"/>
          </a:xfrm>
          <a:prstGeom prst="rect">
            <a:avLst/>
          </a:prstGeom>
          <a:noFill/>
        </p:spPr>
        <p:txBody>
          <a:bodyPr wrap="square" rtlCol="0">
            <a:spAutoFit/>
          </a:bodyPr>
          <a:lstStyle/>
          <a:p>
            <a:pPr marL="257175" indent="-257175">
              <a:buFont typeface="+mj-lt"/>
              <a:buAutoNum type="arabicPeriod"/>
            </a:pPr>
            <a:r>
              <a:rPr lang="en-US" sz="1800" dirty="0"/>
              <a:t>Given the diagram, which of the following are learnable parameters?</a:t>
            </a:r>
          </a:p>
        </p:txBody>
      </p:sp>
      <p:grpSp>
        <p:nvGrpSpPr>
          <p:cNvPr id="36" name="Group 35"/>
          <p:cNvGrpSpPr/>
          <p:nvPr/>
        </p:nvGrpSpPr>
        <p:grpSpPr>
          <a:xfrm>
            <a:off x="926432" y="1241181"/>
            <a:ext cx="7519737" cy="1935136"/>
            <a:chOff x="4272186" y="1641640"/>
            <a:chExt cx="10026316" cy="2580181"/>
          </a:xfrm>
        </p:grpSpPr>
        <p:grpSp>
          <p:nvGrpSpPr>
            <p:cNvPr id="7" name="Group 6"/>
            <p:cNvGrpSpPr/>
            <p:nvPr/>
          </p:nvGrpSpPr>
          <p:grpSpPr>
            <a:xfrm>
              <a:off x="4272186" y="1641640"/>
              <a:ext cx="10026316" cy="2580181"/>
              <a:chOff x="37071" y="3015873"/>
              <a:chExt cx="10026316" cy="2580181"/>
            </a:xfrm>
          </p:grpSpPr>
          <p:sp>
            <p:nvSpPr>
              <p:cNvPr id="10" name="Oval 9"/>
              <p:cNvSpPr/>
              <p:nvPr/>
            </p:nvSpPr>
            <p:spPr>
              <a:xfrm>
                <a:off x="2313440" y="3467818"/>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 name="Oval 10"/>
              <p:cNvSpPr/>
              <p:nvPr/>
            </p:nvSpPr>
            <p:spPr>
              <a:xfrm>
                <a:off x="2313440" y="4161236"/>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2" name="Oval 11"/>
              <p:cNvSpPr/>
              <p:nvPr/>
            </p:nvSpPr>
            <p:spPr>
              <a:xfrm>
                <a:off x="2313440" y="4906853"/>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3" name="Oval 12"/>
              <p:cNvSpPr/>
              <p:nvPr/>
            </p:nvSpPr>
            <p:spPr>
              <a:xfrm>
                <a:off x="4362958" y="51441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 name="Oval 13"/>
              <p:cNvSpPr/>
              <p:nvPr/>
            </p:nvSpPr>
            <p:spPr>
              <a:xfrm>
                <a:off x="4362958" y="3015873"/>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15" name="Oval 14"/>
              <p:cNvSpPr/>
              <p:nvPr/>
            </p:nvSpPr>
            <p:spPr>
              <a:xfrm>
                <a:off x="4362958" y="369800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6" name="Oval 15"/>
              <p:cNvSpPr/>
              <p:nvPr/>
            </p:nvSpPr>
            <p:spPr>
              <a:xfrm>
                <a:off x="6412476" y="4540949"/>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7" name="Oval 16"/>
              <p:cNvSpPr/>
              <p:nvPr/>
            </p:nvSpPr>
            <p:spPr>
              <a:xfrm>
                <a:off x="6412476" y="3605528"/>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8" name="Straight Arrow Connector 17"/>
              <p:cNvCxnSpPr>
                <a:stCxn id="10" idx="6"/>
                <a:endCxn id="14" idx="2"/>
              </p:cNvCxnSpPr>
              <p:nvPr/>
            </p:nvCxnSpPr>
            <p:spPr>
              <a:xfrm flipV="1">
                <a:off x="2765385" y="3241846"/>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6"/>
                <a:endCxn id="15" idx="2"/>
              </p:cNvCxnSpPr>
              <p:nvPr/>
            </p:nvCxnSpPr>
            <p:spPr>
              <a:xfrm>
                <a:off x="2765385" y="3693791"/>
                <a:ext cx="1597573" cy="230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6"/>
                <a:endCxn id="13" idx="2"/>
              </p:cNvCxnSpPr>
              <p:nvPr/>
            </p:nvCxnSpPr>
            <p:spPr>
              <a:xfrm>
                <a:off x="2765385" y="3693791"/>
                <a:ext cx="1597573" cy="16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6"/>
                <a:endCxn id="14" idx="2"/>
              </p:cNvCxnSpPr>
              <p:nvPr/>
            </p:nvCxnSpPr>
            <p:spPr>
              <a:xfrm flipV="1">
                <a:off x="2765385" y="3241846"/>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6"/>
                <a:endCxn id="15" idx="2"/>
              </p:cNvCxnSpPr>
              <p:nvPr/>
            </p:nvCxnSpPr>
            <p:spPr>
              <a:xfrm flipV="1">
                <a:off x="2765385" y="3923981"/>
                <a:ext cx="1597573" cy="46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13" idx="2"/>
              </p:cNvCxnSpPr>
              <p:nvPr/>
            </p:nvCxnSpPr>
            <p:spPr>
              <a:xfrm>
                <a:off x="2765385" y="4387209"/>
                <a:ext cx="1597573" cy="98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6"/>
                <a:endCxn id="14" idx="2"/>
              </p:cNvCxnSpPr>
              <p:nvPr/>
            </p:nvCxnSpPr>
            <p:spPr>
              <a:xfrm flipV="1">
                <a:off x="2765385" y="3241846"/>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6"/>
                <a:endCxn id="15" idx="2"/>
              </p:cNvCxnSpPr>
              <p:nvPr/>
            </p:nvCxnSpPr>
            <p:spPr>
              <a:xfrm flipV="1">
                <a:off x="2765385" y="3923981"/>
                <a:ext cx="1597573" cy="1208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6"/>
                <a:endCxn id="13" idx="2"/>
              </p:cNvCxnSpPr>
              <p:nvPr/>
            </p:nvCxnSpPr>
            <p:spPr>
              <a:xfrm>
                <a:off x="2765385" y="5132826"/>
                <a:ext cx="1597573" cy="23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4" idx="6"/>
                <a:endCxn id="17" idx="2"/>
              </p:cNvCxnSpPr>
              <p:nvPr/>
            </p:nvCxnSpPr>
            <p:spPr>
              <a:xfrm>
                <a:off x="4814903" y="3241846"/>
                <a:ext cx="1597573" cy="589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4" idx="6"/>
                <a:endCxn id="16" idx="2"/>
              </p:cNvCxnSpPr>
              <p:nvPr/>
            </p:nvCxnSpPr>
            <p:spPr>
              <a:xfrm>
                <a:off x="4814903" y="3241846"/>
                <a:ext cx="1597573" cy="1525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a:endCxn id="17" idx="2"/>
              </p:cNvCxnSpPr>
              <p:nvPr/>
            </p:nvCxnSpPr>
            <p:spPr>
              <a:xfrm flipV="1">
                <a:off x="4814903" y="3831501"/>
                <a:ext cx="1597573" cy="92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6"/>
                <a:endCxn id="16" idx="2"/>
              </p:cNvCxnSpPr>
              <p:nvPr/>
            </p:nvCxnSpPr>
            <p:spPr>
              <a:xfrm>
                <a:off x="4814903" y="3923981"/>
                <a:ext cx="1597573" cy="8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6"/>
                <a:endCxn id="16" idx="2"/>
              </p:cNvCxnSpPr>
              <p:nvPr/>
            </p:nvCxnSpPr>
            <p:spPr>
              <a:xfrm flipV="1">
                <a:off x="4814903" y="4766922"/>
                <a:ext cx="1597573" cy="60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6"/>
                <a:endCxn id="17" idx="2"/>
              </p:cNvCxnSpPr>
              <p:nvPr/>
            </p:nvCxnSpPr>
            <p:spPr>
              <a:xfrm flipV="1">
                <a:off x="4814903" y="3831501"/>
                <a:ext cx="1597573" cy="15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37071" y="3434236"/>
                <a:ext cx="10026316" cy="1811172"/>
                <a:chOff x="1534333" y="3569232"/>
                <a:chExt cx="10026316" cy="1811172"/>
              </a:xfrm>
            </p:grpSpPr>
            <p:sp>
              <p:nvSpPr>
                <p:cNvPr id="41" name="TextBox 40"/>
                <p:cNvSpPr txBox="1"/>
                <p:nvPr/>
              </p:nvSpPr>
              <p:spPr>
                <a:xfrm>
                  <a:off x="2921418" y="3569232"/>
                  <a:ext cx="695768"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Age</a:t>
                  </a:r>
                  <a:endParaRPr lang="en-SG" sz="1050" baseline="-250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2921420" y="4264701"/>
                  <a:ext cx="69576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BMI</a:t>
                  </a:r>
                  <a:endParaRPr lang="en-SG" sz="1050" baseline="-25000"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1534333" y="5041849"/>
                  <a:ext cx="205427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Cholesterol level</a:t>
                  </a:r>
                  <a:endParaRPr lang="en-SG" sz="1050" baseline="-25000" dirty="0">
                    <a:latin typeface="Times New Roman" panose="02020603050405020304" pitchFamily="18" charset="0"/>
                    <a:cs typeface="Times New Roman" panose="02020603050405020304" pitchFamily="18" charset="0"/>
                  </a:endParaRPr>
                </a:p>
              </p:txBody>
            </p:sp>
            <p:cxnSp>
              <p:nvCxnSpPr>
                <p:cNvPr id="44" name="Straight Arrow Connector 43"/>
                <p:cNvCxnSpPr/>
                <p:nvPr/>
              </p:nvCxnSpPr>
              <p:spPr>
                <a:xfrm>
                  <a:off x="3533064" y="381608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533064" y="45134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533064" y="525602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8377241" y="396649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377241" y="4901918"/>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589254" y="4672423"/>
                  <a:ext cx="2575823" cy="33855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High Blood Pressure </a:t>
                  </a:r>
                  <a:endParaRPr lang="en-SG" sz="1050" baseline="-25000" dirty="0">
                    <a:latin typeface="Times New Roman" panose="02020603050405020304" pitchFamily="18" charset="0"/>
                    <a:cs typeface="Times New Roman" panose="02020603050405020304" pitchFamily="18" charset="0"/>
                  </a:endParaRPr>
                </a:p>
              </p:txBody>
            </p:sp>
            <p:sp>
              <p:nvSpPr>
                <p:cNvPr id="74" name="TextBox 73"/>
                <p:cNvSpPr txBox="1"/>
                <p:nvPr/>
              </p:nvSpPr>
              <p:spPr>
                <a:xfrm>
                  <a:off x="8589254" y="3740524"/>
                  <a:ext cx="2971395" cy="33855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Normal Blood Pressure</a:t>
                  </a:r>
                  <a:endParaRPr lang="en-SG" sz="1050" baseline="-25000" dirty="0">
                    <a:latin typeface="Times New Roman" panose="02020603050405020304" pitchFamily="18" charset="0"/>
                    <a:cs typeface="Times New Roman" panose="02020603050405020304" pitchFamily="18" charset="0"/>
                  </a:endParaRPr>
                </a:p>
              </p:txBody>
            </p:sp>
          </p:grpSp>
          <p:sp>
            <p:nvSpPr>
              <p:cNvPr id="47" name="Oval 46"/>
              <p:cNvSpPr/>
              <p:nvPr/>
            </p:nvSpPr>
            <p:spPr>
              <a:xfrm>
                <a:off x="4370617" y="444104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48" name="Straight Arrow Connector 47"/>
              <p:cNvCxnSpPr>
                <a:stCxn id="11" idx="6"/>
                <a:endCxn id="47" idx="2"/>
              </p:cNvCxnSpPr>
              <p:nvPr/>
            </p:nvCxnSpPr>
            <p:spPr>
              <a:xfrm>
                <a:off x="2765385" y="4387209"/>
                <a:ext cx="1605232" cy="27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0" idx="6"/>
                <a:endCxn id="47" idx="2"/>
              </p:cNvCxnSpPr>
              <p:nvPr/>
            </p:nvCxnSpPr>
            <p:spPr>
              <a:xfrm>
                <a:off x="2765385" y="3693791"/>
                <a:ext cx="1605232" cy="973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7" idx="6"/>
                <a:endCxn id="17" idx="2"/>
              </p:cNvCxnSpPr>
              <p:nvPr/>
            </p:nvCxnSpPr>
            <p:spPr>
              <a:xfrm flipV="1">
                <a:off x="4822562" y="3831501"/>
                <a:ext cx="1589914" cy="83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7" idx="6"/>
                <a:endCxn id="16" idx="2"/>
              </p:cNvCxnSpPr>
              <p:nvPr/>
            </p:nvCxnSpPr>
            <p:spPr>
              <a:xfrm>
                <a:off x="4822562" y="4667021"/>
                <a:ext cx="1589914" cy="99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7256843" y="1833555"/>
              <a:ext cx="56635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4" name="TextBox 53"/>
            <p:cNvSpPr txBox="1"/>
            <p:nvPr/>
          </p:nvSpPr>
          <p:spPr>
            <a:xfrm>
              <a:off x="7352734" y="2116393"/>
              <a:ext cx="587479"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5" name="TextBox 54"/>
            <p:cNvSpPr txBox="1"/>
            <p:nvPr/>
          </p:nvSpPr>
          <p:spPr>
            <a:xfrm>
              <a:off x="9284915" y="1702391"/>
              <a:ext cx="607717"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7" name="TextBox 56"/>
            <p:cNvSpPr txBox="1"/>
            <p:nvPr/>
          </p:nvSpPr>
          <p:spPr>
            <a:xfrm>
              <a:off x="9349886" y="2059151"/>
              <a:ext cx="607075" cy="482183"/>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8" name="TextBox 57"/>
            <p:cNvSpPr txBox="1"/>
            <p:nvPr/>
          </p:nvSpPr>
          <p:spPr>
            <a:xfrm>
              <a:off x="8662541" y="1644179"/>
              <a:ext cx="534737" cy="430887"/>
            </a:xfrm>
            <a:prstGeom prst="rect">
              <a:avLst/>
            </a:prstGeom>
            <a:noFill/>
          </p:spPr>
          <p:txBody>
            <a:bodyPr wrap="square" rtlCol="0">
              <a:spAutoFit/>
            </a:bodyPr>
            <a:lstStyle/>
            <a:p>
              <a:r>
                <a:rPr lang="el-GR" sz="1500" dirty="0"/>
                <a:t>σ</a:t>
              </a:r>
              <a:endParaRPr lang="en-SG" sz="1500" dirty="0"/>
            </a:p>
          </p:txBody>
        </p:sp>
        <p:sp>
          <p:nvSpPr>
            <p:cNvPr id="59" name="TextBox 58"/>
            <p:cNvSpPr txBox="1"/>
            <p:nvPr/>
          </p:nvSpPr>
          <p:spPr>
            <a:xfrm>
              <a:off x="8662541" y="2328744"/>
              <a:ext cx="534737" cy="430887"/>
            </a:xfrm>
            <a:prstGeom prst="rect">
              <a:avLst/>
            </a:prstGeom>
            <a:noFill/>
          </p:spPr>
          <p:txBody>
            <a:bodyPr wrap="square" rtlCol="0">
              <a:spAutoFit/>
            </a:bodyPr>
            <a:lstStyle/>
            <a:p>
              <a:r>
                <a:rPr lang="el-GR" sz="1500" dirty="0"/>
                <a:t>σ</a:t>
              </a:r>
              <a:endParaRPr lang="en-SG" sz="1500" dirty="0"/>
            </a:p>
          </p:txBody>
        </p:sp>
        <p:sp>
          <p:nvSpPr>
            <p:cNvPr id="60" name="TextBox 59"/>
            <p:cNvSpPr txBox="1"/>
            <p:nvPr/>
          </p:nvSpPr>
          <p:spPr>
            <a:xfrm>
              <a:off x="8662541" y="3065998"/>
              <a:ext cx="534737" cy="430887"/>
            </a:xfrm>
            <a:prstGeom prst="rect">
              <a:avLst/>
            </a:prstGeom>
            <a:noFill/>
          </p:spPr>
          <p:txBody>
            <a:bodyPr wrap="square" rtlCol="0">
              <a:spAutoFit/>
            </a:bodyPr>
            <a:lstStyle/>
            <a:p>
              <a:r>
                <a:rPr lang="el-GR" sz="1500" dirty="0"/>
                <a:t>σ</a:t>
              </a:r>
              <a:endParaRPr lang="en-SG" sz="1500" dirty="0"/>
            </a:p>
          </p:txBody>
        </p:sp>
        <p:sp>
          <p:nvSpPr>
            <p:cNvPr id="61" name="TextBox 60"/>
            <p:cNvSpPr txBox="1"/>
            <p:nvPr/>
          </p:nvSpPr>
          <p:spPr>
            <a:xfrm>
              <a:off x="8662541" y="3779789"/>
              <a:ext cx="534737" cy="430887"/>
            </a:xfrm>
            <a:prstGeom prst="rect">
              <a:avLst/>
            </a:prstGeom>
            <a:noFill/>
          </p:spPr>
          <p:txBody>
            <a:bodyPr wrap="square" rtlCol="0">
              <a:spAutoFit/>
            </a:bodyPr>
            <a:lstStyle/>
            <a:p>
              <a:r>
                <a:rPr lang="el-GR" sz="1500" dirty="0"/>
                <a:t>σ</a:t>
              </a:r>
              <a:endParaRPr lang="en-SG" sz="1500" dirty="0"/>
            </a:p>
          </p:txBody>
        </p:sp>
        <p:sp>
          <p:nvSpPr>
            <p:cNvPr id="62" name="TextBox 61"/>
            <p:cNvSpPr txBox="1"/>
            <p:nvPr/>
          </p:nvSpPr>
          <p:spPr>
            <a:xfrm>
              <a:off x="10717517" y="2238023"/>
              <a:ext cx="534737" cy="430887"/>
            </a:xfrm>
            <a:prstGeom prst="rect">
              <a:avLst/>
            </a:prstGeom>
            <a:noFill/>
          </p:spPr>
          <p:txBody>
            <a:bodyPr wrap="square" rtlCol="0">
              <a:spAutoFit/>
            </a:bodyPr>
            <a:lstStyle/>
            <a:p>
              <a:r>
                <a:rPr lang="el-GR" sz="1500" dirty="0"/>
                <a:t>σ</a:t>
              </a:r>
              <a:endParaRPr lang="en-SG" sz="1500" dirty="0"/>
            </a:p>
          </p:txBody>
        </p:sp>
        <p:sp>
          <p:nvSpPr>
            <p:cNvPr id="63" name="TextBox 62"/>
            <p:cNvSpPr txBox="1"/>
            <p:nvPr/>
          </p:nvSpPr>
          <p:spPr>
            <a:xfrm>
              <a:off x="10717517" y="3184345"/>
              <a:ext cx="534737" cy="430887"/>
            </a:xfrm>
            <a:prstGeom prst="rect">
              <a:avLst/>
            </a:prstGeom>
            <a:noFill/>
          </p:spPr>
          <p:txBody>
            <a:bodyPr wrap="square" rtlCol="0">
              <a:spAutoFit/>
            </a:bodyPr>
            <a:lstStyle/>
            <a:p>
              <a:r>
                <a:rPr lang="el-GR" sz="1500" dirty="0"/>
                <a:t>σ</a:t>
              </a:r>
              <a:endParaRPr lang="en-SG" sz="1500" dirty="0"/>
            </a:p>
          </p:txBody>
        </p:sp>
      </p:grpSp>
      <p:sp>
        <p:nvSpPr>
          <p:cNvPr id="64" name="TextBox 63"/>
          <p:cNvSpPr txBox="1"/>
          <p:nvPr/>
        </p:nvSpPr>
        <p:spPr>
          <a:xfrm>
            <a:off x="1004194" y="3573364"/>
            <a:ext cx="1249722" cy="369332"/>
          </a:xfrm>
          <a:prstGeom prst="rect">
            <a:avLst/>
          </a:prstGeom>
          <a:noFill/>
        </p:spPr>
        <p:txBody>
          <a:bodyPr wrap="square" rtlCol="0">
            <a:spAutoFit/>
          </a:bodyPr>
          <a:lstStyle/>
          <a:p>
            <a:r>
              <a:rPr lang="en-US" sz="1800" dirty="0"/>
              <a:t>A)   Age</a:t>
            </a:r>
          </a:p>
        </p:txBody>
      </p:sp>
      <p:sp>
        <p:nvSpPr>
          <p:cNvPr id="65" name="TextBox 64"/>
          <p:cNvSpPr txBox="1"/>
          <p:nvPr/>
        </p:nvSpPr>
        <p:spPr>
          <a:xfrm>
            <a:off x="1004195" y="3923471"/>
            <a:ext cx="483710" cy="369332"/>
          </a:xfrm>
          <a:prstGeom prst="rect">
            <a:avLst/>
          </a:prstGeom>
          <a:noFill/>
        </p:spPr>
        <p:txBody>
          <a:bodyPr wrap="square" rtlCol="0">
            <a:spAutoFit/>
          </a:bodyPr>
          <a:lstStyle/>
          <a:p>
            <a:r>
              <a:rPr lang="en-US" sz="1800" dirty="0"/>
              <a:t>B)</a:t>
            </a:r>
          </a:p>
        </p:txBody>
      </p:sp>
      <p:sp>
        <p:nvSpPr>
          <p:cNvPr id="66" name="TextBox 65"/>
          <p:cNvSpPr txBox="1"/>
          <p:nvPr/>
        </p:nvSpPr>
        <p:spPr>
          <a:xfrm>
            <a:off x="1004195" y="4256725"/>
            <a:ext cx="483710" cy="369332"/>
          </a:xfrm>
          <a:prstGeom prst="rect">
            <a:avLst/>
          </a:prstGeom>
          <a:noFill/>
        </p:spPr>
        <p:txBody>
          <a:bodyPr wrap="square" rtlCol="0">
            <a:spAutoFit/>
          </a:bodyPr>
          <a:lstStyle/>
          <a:p>
            <a:r>
              <a:rPr lang="en-US" sz="1800" dirty="0"/>
              <a:t>C)</a:t>
            </a:r>
          </a:p>
        </p:txBody>
      </p:sp>
      <p:sp>
        <p:nvSpPr>
          <p:cNvPr id="67" name="TextBox 66"/>
          <p:cNvSpPr txBox="1"/>
          <p:nvPr/>
        </p:nvSpPr>
        <p:spPr>
          <a:xfrm>
            <a:off x="1004194" y="4602974"/>
            <a:ext cx="2553143" cy="369332"/>
          </a:xfrm>
          <a:prstGeom prst="rect">
            <a:avLst/>
          </a:prstGeom>
          <a:noFill/>
        </p:spPr>
        <p:txBody>
          <a:bodyPr wrap="square" rtlCol="0">
            <a:spAutoFit/>
          </a:bodyPr>
          <a:lstStyle/>
          <a:p>
            <a:r>
              <a:rPr lang="en-US" sz="1800" dirty="0"/>
              <a:t>D)   All of the above </a:t>
            </a:r>
          </a:p>
        </p:txBody>
      </p:sp>
      <p:sp>
        <p:nvSpPr>
          <p:cNvPr id="76" name="TextBox 75"/>
          <p:cNvSpPr txBox="1"/>
          <p:nvPr/>
        </p:nvSpPr>
        <p:spPr>
          <a:xfrm>
            <a:off x="1435529" y="3958747"/>
            <a:ext cx="401053" cy="323165"/>
          </a:xfrm>
          <a:prstGeom prst="rect">
            <a:avLst/>
          </a:prstGeom>
          <a:noFill/>
        </p:spPr>
        <p:txBody>
          <a:bodyPr wrap="square" rtlCol="0">
            <a:spAutoFit/>
          </a:bodyPr>
          <a:lstStyle/>
          <a:p>
            <a:r>
              <a:rPr lang="el-GR" sz="1500" dirty="0"/>
              <a:t>σ</a:t>
            </a:r>
            <a:endParaRPr lang="en-SG" sz="1500" dirty="0"/>
          </a:p>
        </p:txBody>
      </p:sp>
      <p:sp>
        <p:nvSpPr>
          <p:cNvPr id="79" name="TextBox 78"/>
          <p:cNvSpPr txBox="1"/>
          <p:nvPr/>
        </p:nvSpPr>
        <p:spPr>
          <a:xfrm>
            <a:off x="1411097" y="4347987"/>
            <a:ext cx="424769" cy="361637"/>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W</a:t>
            </a:r>
            <a:r>
              <a:rPr lang="en-US" sz="1050" baseline="30000" dirty="0">
                <a:latin typeface="Arial" panose="020B0604020202020204" pitchFamily="34" charset="0"/>
                <a:cs typeface="Arial" panose="020B0604020202020204" pitchFamily="34" charset="0"/>
              </a:rPr>
              <a:t>1</a:t>
            </a:r>
            <a:r>
              <a:rPr lang="en-US" sz="1050" baseline="-25000" dirty="0">
                <a:latin typeface="Arial" panose="020B0604020202020204" pitchFamily="34" charset="0"/>
                <a:cs typeface="Arial" panose="020B0604020202020204" pitchFamily="34" charset="0"/>
              </a:rPr>
              <a:t>11</a:t>
            </a:r>
            <a:endParaRPr lang="en-SG" sz="1050" baseline="-25000" dirty="0">
              <a:latin typeface="Arial" panose="020B0604020202020204" pitchFamily="34" charset="0"/>
              <a:cs typeface="Arial" panose="020B0604020202020204" pitchFamily="34" charset="0"/>
            </a:endParaRPr>
          </a:p>
        </p:txBody>
      </p:sp>
      <p:sp>
        <p:nvSpPr>
          <p:cNvPr id="80" name="TextBox 79"/>
          <p:cNvSpPr txBox="1"/>
          <p:nvPr/>
        </p:nvSpPr>
        <p:spPr>
          <a:xfrm>
            <a:off x="4427049" y="1137893"/>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81" name="TextBox 80"/>
          <p:cNvSpPr txBox="1"/>
          <p:nvPr/>
        </p:nvSpPr>
        <p:spPr>
          <a:xfrm>
            <a:off x="4427049" y="1656508"/>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82" name="TextBox 81"/>
          <p:cNvSpPr txBox="1"/>
          <p:nvPr/>
        </p:nvSpPr>
        <p:spPr>
          <a:xfrm>
            <a:off x="4427049" y="2189473"/>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83" name="TextBox 82"/>
          <p:cNvSpPr txBox="1"/>
          <p:nvPr/>
        </p:nvSpPr>
        <p:spPr>
          <a:xfrm>
            <a:off x="4427049" y="2734203"/>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4</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84" name="TextBox 83"/>
          <p:cNvSpPr txBox="1"/>
          <p:nvPr/>
        </p:nvSpPr>
        <p:spPr>
          <a:xfrm>
            <a:off x="5948637" y="1556146"/>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85" name="TextBox 84"/>
          <p:cNvSpPr txBox="1"/>
          <p:nvPr/>
        </p:nvSpPr>
        <p:spPr>
          <a:xfrm>
            <a:off x="5948637" y="2257340"/>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32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Neural Networks Training Process</a:t>
            </a:r>
            <a:endParaRPr lang="en-SG" b="1" dirty="0">
              <a:solidFill>
                <a:schemeClr val="bg1"/>
              </a:solidFill>
              <a:latin typeface="Arial" panose="020B0604020202020204" pitchFamily="34" charset="0"/>
              <a:cs typeface="Arial" panose="020B0604020202020204" pitchFamily="34" charset="0"/>
            </a:endParaRPr>
          </a:p>
        </p:txBody>
      </p:sp>
      <p:grpSp>
        <p:nvGrpSpPr>
          <p:cNvPr id="10" name="Group 9"/>
          <p:cNvGrpSpPr/>
          <p:nvPr/>
        </p:nvGrpSpPr>
        <p:grpSpPr>
          <a:xfrm>
            <a:off x="1466141" y="2073521"/>
            <a:ext cx="1198957" cy="779322"/>
            <a:chOff x="3131011" y="1481"/>
            <a:chExt cx="1598609" cy="1039096"/>
          </a:xfrm>
        </p:grpSpPr>
        <p:sp>
          <p:nvSpPr>
            <p:cNvPr id="11" name="Rounded Rectangle 10"/>
            <p:cNvSpPr/>
            <p:nvPr/>
          </p:nvSpPr>
          <p:spPr>
            <a:xfrm>
              <a:off x="3131011" y="1481"/>
              <a:ext cx="1598609" cy="1039096"/>
            </a:xfrm>
            <a:prstGeom prst="roundRect">
              <a:avLst/>
            </a:prstGeom>
          </p:spPr>
          <p:style>
            <a:lnRef idx="3">
              <a:schemeClr val="lt1"/>
            </a:lnRef>
            <a:fillRef idx="1">
              <a:schemeClr val="accent2"/>
            </a:fillRef>
            <a:effectRef idx="1">
              <a:schemeClr val="accent2"/>
            </a:effectRef>
            <a:fontRef idx="minor">
              <a:schemeClr val="lt1"/>
            </a:fontRef>
          </p:style>
        </p:sp>
        <p:sp>
          <p:nvSpPr>
            <p:cNvPr id="12" name="Rounded Rectangle 4"/>
            <p:cNvSpPr/>
            <p:nvPr/>
          </p:nvSpPr>
          <p:spPr>
            <a:xfrm>
              <a:off x="3181735" y="52205"/>
              <a:ext cx="1497161" cy="937648"/>
            </a:xfrm>
            <a:prstGeom prst="rect">
              <a:avLst/>
            </a:prstGeom>
            <a:ln/>
          </p:spPr>
          <p:style>
            <a:lnRef idx="3">
              <a:schemeClr val="lt1"/>
            </a:lnRef>
            <a:fillRef idx="1">
              <a:schemeClr val="accent2"/>
            </a:fillRef>
            <a:effectRef idx="1">
              <a:schemeClr val="accent2"/>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Initialized learnable-parameters</a:t>
              </a:r>
              <a:endParaRPr lang="en-SG" sz="1125" kern="1200" dirty="0">
                <a:solidFill>
                  <a:schemeClr val="tx1"/>
                </a:solidFill>
              </a:endParaRPr>
            </a:p>
          </p:txBody>
        </p:sp>
      </p:grpSp>
      <p:cxnSp>
        <p:nvCxnSpPr>
          <p:cNvPr id="14" name="Straight Arrow Connector 13"/>
          <p:cNvCxnSpPr>
            <a:stCxn id="11" idx="3"/>
          </p:cNvCxnSpPr>
          <p:nvPr/>
        </p:nvCxnSpPr>
        <p:spPr>
          <a:xfrm>
            <a:off x="2665098" y="2463182"/>
            <a:ext cx="665644" cy="0"/>
          </a:xfrm>
          <a:prstGeom prst="straightConnector1">
            <a:avLst/>
          </a:prstGeom>
          <a:ln w="28575">
            <a:solidFill>
              <a:schemeClr val="tx1"/>
            </a:solidFill>
            <a:tailEnd type="arrow"/>
          </a:ln>
        </p:spPr>
        <p:style>
          <a:lnRef idx="3">
            <a:schemeClr val="accent2"/>
          </a:lnRef>
          <a:fillRef idx="0">
            <a:schemeClr val="accent2"/>
          </a:fillRef>
          <a:effectRef idx="2">
            <a:schemeClr val="accent2"/>
          </a:effectRef>
          <a:fontRef idx="minor">
            <a:schemeClr val="tx1"/>
          </a:fontRef>
        </p:style>
      </p:cxnSp>
      <p:grpSp>
        <p:nvGrpSpPr>
          <p:cNvPr id="19" name="Group 18"/>
          <p:cNvGrpSpPr/>
          <p:nvPr/>
        </p:nvGrpSpPr>
        <p:grpSpPr>
          <a:xfrm>
            <a:off x="3487207" y="2073521"/>
            <a:ext cx="1198957" cy="779322"/>
            <a:chOff x="3131011" y="1481"/>
            <a:chExt cx="1598609" cy="1039096"/>
          </a:xfrm>
        </p:grpSpPr>
        <p:sp>
          <p:nvSpPr>
            <p:cNvPr id="20" name="Rounded Rectangle 19"/>
            <p:cNvSpPr/>
            <p:nvPr/>
          </p:nvSpPr>
          <p:spPr>
            <a:xfrm>
              <a:off x="3131011" y="1481"/>
              <a:ext cx="1598609" cy="1039096"/>
            </a:xfrm>
            <a:prstGeom prst="roundRect">
              <a:avLst/>
            </a:prstGeom>
          </p:spPr>
          <p:style>
            <a:lnRef idx="3">
              <a:schemeClr val="lt1"/>
            </a:lnRef>
            <a:fillRef idx="1">
              <a:schemeClr val="accent1"/>
            </a:fillRef>
            <a:effectRef idx="1">
              <a:schemeClr val="accent1"/>
            </a:effectRef>
            <a:fontRef idx="minor">
              <a:schemeClr val="lt1"/>
            </a:fontRef>
          </p:style>
        </p:sp>
        <p:sp>
          <p:nvSpPr>
            <p:cNvPr id="21" name="Rounded Rectangle 4"/>
            <p:cNvSpPr/>
            <p:nvPr/>
          </p:nvSpPr>
          <p:spPr>
            <a:xfrm>
              <a:off x="3181735" y="52205"/>
              <a:ext cx="1497161" cy="937648"/>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Feedforward Propagation</a:t>
              </a:r>
              <a:endParaRPr lang="en-SG" sz="1125" kern="1200" dirty="0">
                <a:solidFill>
                  <a:schemeClr val="tx1"/>
                </a:solidFill>
              </a:endParaRPr>
            </a:p>
          </p:txBody>
        </p:sp>
      </p:grpSp>
      <p:grpSp>
        <p:nvGrpSpPr>
          <p:cNvPr id="25" name="Group 24"/>
          <p:cNvGrpSpPr/>
          <p:nvPr/>
        </p:nvGrpSpPr>
        <p:grpSpPr>
          <a:xfrm>
            <a:off x="5855043" y="2073291"/>
            <a:ext cx="1198957" cy="779322"/>
            <a:chOff x="3131011" y="1481"/>
            <a:chExt cx="1598609" cy="1039096"/>
          </a:xfrm>
        </p:grpSpPr>
        <p:sp>
          <p:nvSpPr>
            <p:cNvPr id="26" name="Rounded Rectangle 25"/>
            <p:cNvSpPr/>
            <p:nvPr/>
          </p:nvSpPr>
          <p:spPr>
            <a:xfrm>
              <a:off x="3131011" y="1481"/>
              <a:ext cx="1598609" cy="1039096"/>
            </a:xfrm>
            <a:prstGeom prst="roundRect">
              <a:avLst/>
            </a:prstGeom>
          </p:spPr>
          <p:style>
            <a:lnRef idx="3">
              <a:schemeClr val="lt1"/>
            </a:lnRef>
            <a:fillRef idx="1">
              <a:schemeClr val="accent6"/>
            </a:fillRef>
            <a:effectRef idx="1">
              <a:schemeClr val="accent6"/>
            </a:effectRef>
            <a:fontRef idx="minor">
              <a:schemeClr val="lt1"/>
            </a:fontRef>
          </p:style>
        </p:sp>
        <p:sp>
          <p:nvSpPr>
            <p:cNvPr id="27" name="Rounded Rectangle 4"/>
            <p:cNvSpPr/>
            <p:nvPr/>
          </p:nvSpPr>
          <p:spPr>
            <a:xfrm>
              <a:off x="3181735" y="52205"/>
              <a:ext cx="1497161" cy="937648"/>
            </a:xfrm>
            <a:prstGeom prst="rect">
              <a:avLst/>
            </a:prstGeom>
            <a:ln/>
          </p:spPr>
          <p:style>
            <a:lnRef idx="3">
              <a:schemeClr val="lt1"/>
            </a:lnRef>
            <a:fillRef idx="1">
              <a:schemeClr val="accent6"/>
            </a:fillRef>
            <a:effectRef idx="1">
              <a:schemeClr val="accent6"/>
            </a:effectRef>
            <a:fontRef idx="minor">
              <a:schemeClr val="lt1"/>
            </a:fontRef>
          </p:style>
          <p:txBody>
            <a:bodyPr spcFirstLastPara="0" vert="horz" wrap="square" lIns="42863" tIns="42863" rIns="42863" bIns="42863" numCol="1" spcCol="1270" anchor="ctr" anchorCtr="0">
              <a:noAutofit/>
            </a:bodyPr>
            <a:lstStyle/>
            <a:p>
              <a:pPr algn="ctr" defTabSz="500063">
                <a:lnSpc>
                  <a:spcPct val="90000"/>
                </a:lnSpc>
                <a:spcBef>
                  <a:spcPct val="0"/>
                </a:spcBef>
                <a:spcAft>
                  <a:spcPct val="35000"/>
                </a:spcAft>
              </a:pPr>
              <a:r>
                <a:rPr lang="en-US" sz="1125" kern="1200" dirty="0">
                  <a:solidFill>
                    <a:schemeClr val="tx1"/>
                  </a:solidFill>
                </a:rPr>
                <a:t>Backpropagation</a:t>
              </a:r>
              <a:endParaRPr lang="en-SG" sz="1125" kern="1200" dirty="0">
                <a:solidFill>
                  <a:schemeClr val="tx1"/>
                </a:solidFill>
              </a:endParaRPr>
            </a:p>
          </p:txBody>
        </p:sp>
      </p:grpSp>
      <p:sp>
        <p:nvSpPr>
          <p:cNvPr id="28" name="Arc 27"/>
          <p:cNvSpPr/>
          <p:nvPr/>
        </p:nvSpPr>
        <p:spPr>
          <a:xfrm>
            <a:off x="4094394" y="1668880"/>
            <a:ext cx="2363556" cy="803390"/>
          </a:xfrm>
          <a:prstGeom prst="arc">
            <a:avLst>
              <a:gd name="adj1" fmla="val 11095148"/>
              <a:gd name="adj2" fmla="val 21436263"/>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050"/>
          </a:p>
        </p:txBody>
      </p:sp>
      <p:sp>
        <p:nvSpPr>
          <p:cNvPr id="29" name="Arc 28"/>
          <p:cNvSpPr/>
          <p:nvPr/>
        </p:nvSpPr>
        <p:spPr>
          <a:xfrm flipV="1">
            <a:off x="4094394" y="2317251"/>
            <a:ext cx="2420706" cy="994637"/>
          </a:xfrm>
          <a:prstGeom prst="arc">
            <a:avLst>
              <a:gd name="adj1" fmla="val 11095148"/>
              <a:gd name="adj2" fmla="val 21333946"/>
            </a:avLst>
          </a:prstGeom>
          <a:ln w="19050">
            <a:solidFill>
              <a:schemeClr val="tx1"/>
            </a:solidFill>
            <a:headEnd type="arrow"/>
            <a:tailEnd type="non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SG" sz="1050"/>
          </a:p>
        </p:txBody>
      </p:sp>
      <p:sp>
        <p:nvSpPr>
          <p:cNvPr id="31" name="TextBox 30"/>
          <p:cNvSpPr txBox="1"/>
          <p:nvPr/>
        </p:nvSpPr>
        <p:spPr>
          <a:xfrm>
            <a:off x="4258940" y="1353838"/>
            <a:ext cx="2091614" cy="253916"/>
          </a:xfrm>
          <a:prstGeom prst="rect">
            <a:avLst/>
          </a:prstGeom>
          <a:noFill/>
        </p:spPr>
        <p:txBody>
          <a:bodyPr wrap="square" rtlCol="0">
            <a:spAutoFit/>
          </a:bodyPr>
          <a:lstStyle/>
          <a:p>
            <a:r>
              <a:rPr lang="en-US" sz="1050" dirty="0"/>
              <a:t>Compute Loss and Gradient</a:t>
            </a:r>
            <a:endParaRPr lang="en-SG" sz="1050" dirty="0"/>
          </a:p>
        </p:txBody>
      </p:sp>
      <p:sp>
        <p:nvSpPr>
          <p:cNvPr id="34" name="TextBox 33"/>
          <p:cNvSpPr txBox="1"/>
          <p:nvPr/>
        </p:nvSpPr>
        <p:spPr>
          <a:xfrm>
            <a:off x="4252655" y="3362484"/>
            <a:ext cx="2634230" cy="253916"/>
          </a:xfrm>
          <a:prstGeom prst="rect">
            <a:avLst/>
          </a:prstGeom>
          <a:noFill/>
        </p:spPr>
        <p:txBody>
          <a:bodyPr wrap="square" rtlCol="0">
            <a:spAutoFit/>
          </a:bodyPr>
          <a:lstStyle/>
          <a:p>
            <a:r>
              <a:rPr lang="en-US" sz="1050" dirty="0"/>
              <a:t>Update Learnable-parameters</a:t>
            </a:r>
            <a:endParaRPr lang="en-SG" sz="1050" dirty="0"/>
          </a:p>
        </p:txBody>
      </p:sp>
      <p:cxnSp>
        <p:nvCxnSpPr>
          <p:cNvPr id="7" name="Straight Arrow Connector 6"/>
          <p:cNvCxnSpPr>
            <a:stCxn id="31" idx="3"/>
          </p:cNvCxnSpPr>
          <p:nvPr/>
        </p:nvCxnSpPr>
        <p:spPr>
          <a:xfrm>
            <a:off x="6350554" y="1480796"/>
            <a:ext cx="536331" cy="1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92881" y="1241386"/>
            <a:ext cx="2091614" cy="415498"/>
          </a:xfrm>
          <a:prstGeom prst="rect">
            <a:avLst/>
          </a:prstGeom>
          <a:noFill/>
        </p:spPr>
        <p:txBody>
          <a:bodyPr wrap="square" rtlCol="0">
            <a:spAutoFit/>
          </a:bodyPr>
          <a:lstStyle/>
          <a:p>
            <a:r>
              <a:rPr lang="en-US" sz="1050" dirty="0"/>
              <a:t>Stop if obtain desired Accuracy / Loss</a:t>
            </a:r>
            <a:endParaRPr lang="en-SG" sz="1050" dirty="0"/>
          </a:p>
        </p:txBody>
      </p:sp>
    </p:spTree>
    <p:extLst>
      <p:ext uri="{BB962C8B-B14F-4D97-AF65-F5344CB8AC3E}">
        <p14:creationId xmlns:p14="http://schemas.microsoft.com/office/powerpoint/2010/main" val="13011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p:bldP spid="34"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heme/theme1.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5277</TotalTime>
  <Words>1770</Words>
  <Application>Microsoft Office PowerPoint</Application>
  <PresentationFormat>On-screen Show (16:9)</PresentationFormat>
  <Paragraphs>493</Paragraphs>
  <Slides>41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Times New Roman</vt:lpstr>
      <vt:lpstr>Calibri</vt:lpstr>
      <vt:lpstr>Cambria Math</vt:lpstr>
      <vt:lpstr>Roboto</vt:lpstr>
      <vt:lpstr>Office Theme</vt:lpstr>
      <vt:lpstr>PowerPoint Presentation</vt:lpstr>
      <vt:lpstr>Machine Learning with Graphs I</vt:lpstr>
      <vt:lpstr>Neural Network</vt:lpstr>
      <vt:lpstr>How Neural Networks Learn</vt:lpstr>
      <vt:lpstr>Neural Networks</vt:lpstr>
      <vt:lpstr>Neural Networks Basics</vt:lpstr>
      <vt:lpstr>Neural Networks Basics</vt:lpstr>
      <vt:lpstr>Test: Neural Networks Basics</vt:lpstr>
      <vt:lpstr>Neural Networks Training Process</vt:lpstr>
      <vt:lpstr>Feedforward Propagation</vt:lpstr>
      <vt:lpstr>Feedforward Propagation</vt:lpstr>
      <vt:lpstr>Feedforward Propagation (One Perceptron)</vt:lpstr>
      <vt:lpstr>Activation Function</vt:lpstr>
      <vt:lpstr>Activation Function</vt:lpstr>
      <vt:lpstr>Activation Function</vt:lpstr>
      <vt:lpstr>Why different activation functions?</vt:lpstr>
      <vt:lpstr>Feedforward All Perceptrons</vt:lpstr>
      <vt:lpstr>Feedforward All Perceptrons</vt:lpstr>
      <vt:lpstr>Feedforward All Perceptrons</vt:lpstr>
      <vt:lpstr>Feedforward All Perceptrons</vt:lpstr>
      <vt:lpstr>Feedforward All Perceptrons</vt:lpstr>
      <vt:lpstr>Loss</vt:lpstr>
      <vt:lpstr>Backpropagations to update weight</vt:lpstr>
      <vt:lpstr>Gradient Descent</vt:lpstr>
      <vt:lpstr>Training Iteratively until Loss ~ 0 </vt:lpstr>
      <vt:lpstr>Summary Neural Networks Training Process </vt:lpstr>
      <vt:lpstr>Your Task</vt:lpstr>
      <vt:lpstr>Visualization</vt:lpstr>
      <vt:lpstr>Visualization</vt:lpstr>
      <vt:lpstr>Visualization</vt:lpstr>
      <vt:lpstr>Visualization</vt:lpstr>
      <vt:lpstr>Larger Network </vt:lpstr>
      <vt:lpstr>Larger Network </vt:lpstr>
      <vt:lpstr>Larger Network </vt:lpstr>
      <vt:lpstr>Overfitting</vt:lpstr>
      <vt:lpstr>Overfitting</vt:lpstr>
      <vt:lpstr>Overfitting</vt:lpstr>
      <vt:lpstr>Larger Network </vt:lpstr>
      <vt:lpstr>Larger Network </vt:lpstr>
      <vt:lpstr>Overfitting</vt:lpstr>
      <vt:lpstr>Dropout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Yeshwant Singh</cp:lastModifiedBy>
  <cp:revision>547</cp:revision>
  <dcterms:modified xsi:type="dcterms:W3CDTF">2023-04-05T06:33:10Z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